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71" r:id="rId4"/>
    <p:sldId id="267" r:id="rId5"/>
    <p:sldId id="262" r:id="rId6"/>
    <p:sldId id="258" r:id="rId7"/>
    <p:sldId id="260" r:id="rId8"/>
    <p:sldId id="269" r:id="rId9"/>
    <p:sldId id="261" r:id="rId10"/>
    <p:sldId id="268" r:id="rId11"/>
    <p:sldId id="272" r:id="rId12"/>
    <p:sldId id="273" r:id="rId13"/>
    <p:sldId id="276" r:id="rId14"/>
    <p:sldId id="277" r:id="rId15"/>
    <p:sldId id="278" r:id="rId16"/>
    <p:sldId id="279" r:id="rId17"/>
    <p:sldId id="280" r:id="rId18"/>
    <p:sldId id="263" r:id="rId19"/>
    <p:sldId id="281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6600"/>
    <a:srgbClr val="A20000"/>
    <a:srgbClr val="7E0000"/>
    <a:srgbClr val="7136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CA219-A622-486C-9FFF-7D117DFCFCB4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1081C-B006-438B-9826-7E77AF514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68EBF-177B-4D49-8097-E01D9E12811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4" r:id="rId5"/>
    <p:sldLayoutId id="2147483651" r:id="rId6"/>
    <p:sldLayoutId id="2147483652" r:id="rId7"/>
    <p:sldLayoutId id="2147483653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p.vk.me/c622729/v622729385/2dce3/vVrH2x1spF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000372"/>
            <a:ext cx="3571900" cy="25236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14876" y="4429132"/>
            <a:ext cx="35719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Гадаборшева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Милана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Хусеновна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кв. категории)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«Детский сад комбинированного вида №54»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857232"/>
            <a:ext cx="5429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Использование методики глобального чтения </a:t>
            </a:r>
            <a:r>
              <a:rPr lang="ru-RU" sz="3600" b="1" i="1" smtClean="0">
                <a:solidFill>
                  <a:srgbClr val="FF0000"/>
                </a:solidFill>
              </a:rPr>
              <a:t>для </a:t>
            </a:r>
            <a:r>
              <a:rPr lang="ru-RU" sz="3600" b="1" i="1" smtClean="0">
                <a:solidFill>
                  <a:srgbClr val="FF0000"/>
                </a:solidFill>
              </a:rPr>
              <a:t>детей с ОВЗ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7143800" cy="4402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6715172" cy="101122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Как поддержать интерес ребенка в работе над словом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+mn-lt"/>
              </a:rPr>
              <a:t>Сначала используются слова знакомые и близкие детям, написанные красным шрифтом </a:t>
            </a:r>
            <a:endParaRPr lang="ru-RU" sz="28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071678"/>
            <a:ext cx="3857652" cy="381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+mn-lt"/>
              </a:rPr>
              <a:t>Можно добавить элемент картинки к слову</a:t>
            </a:r>
            <a:endParaRPr lang="ru-RU" sz="40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285992"/>
            <a:ext cx="685801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857232"/>
            <a:ext cx="4040188" cy="5268931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</a:t>
            </a:r>
            <a:r>
              <a:rPr lang="ru-RU" sz="2800" b="1" i="1" dirty="0" smtClean="0">
                <a:solidFill>
                  <a:srgbClr val="FF0000"/>
                </a:solidFill>
              </a:rPr>
              <a:t>Для детей, имеющих комплексные нарушения развития и не владеющими устной речью сначала необходимо провести подготовительную работу, которая состоит из следующих этапов: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2" y="857232"/>
            <a:ext cx="4284693" cy="526893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1.  Научить ребенка соотносить парные игрушки, картинки-близнецы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428868"/>
            <a:ext cx="328614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15304" cy="100013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2. Потом усложнить этот процесс и предложить ребенку найти пары в разном их изображении( соотнесение предметной и сюжетной картинки)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endParaRPr lang="ru-RU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500306"/>
            <a:ext cx="485778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6929486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+mn-lt"/>
              </a:rPr>
              <a:t>3. Затем научить ребенка соотносить картинку с предметом</a:t>
            </a:r>
            <a:endParaRPr lang="ru-RU" sz="28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2" descr="C:\Users\Лилия\Desktop\фото\фото 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6858047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Эти отработанные навыки облегчают ребенку дальнейшее соотнесение слова с картинкой</a:t>
            </a:r>
            <a:endParaRPr lang="ru-RU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71678"/>
            <a:ext cx="664373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Усложняя работу над словом, обозначающим предмет учим подбирать к нему глаголы и прилагательные</a:t>
            </a:r>
            <a:br>
              <a:rPr lang="ru-RU" sz="24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  (с опорой на картинки)</a:t>
            </a:r>
            <a:endParaRPr lang="ru-RU" sz="2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00240"/>
            <a:ext cx="578167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85860"/>
            <a:ext cx="6413011" cy="480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01122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+mn-lt"/>
              </a:rPr>
              <a:t>Работа над простым предложением</a:t>
            </a:r>
            <a:endParaRPr lang="ru-RU" sz="2800" b="1" i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</a:t>
            </a:r>
            <a:r>
              <a:rPr lang="ru-RU" sz="3600" b="1" i="1" dirty="0" smtClean="0">
                <a:solidFill>
                  <a:srgbClr val="FF0000"/>
                </a:solidFill>
              </a:rPr>
              <a:t>Использование методов и приемов  глобального чтения как нетрадиционную методику  в коррекционной работе с детьми с ОВЗ дает положительные результаты и способствует устранению речевых недостатков.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643074"/>
          </a:xfrm>
        </p:spPr>
        <p:txBody>
          <a:bodyPr>
            <a:noAutofit/>
          </a:bodyPr>
          <a:lstStyle/>
          <a:p>
            <a:r>
              <a:rPr lang="ru-RU" sz="3200" b="1" i="1" dirty="0" err="1" smtClean="0">
                <a:solidFill>
                  <a:srgbClr val="FF0066"/>
                </a:solidFill>
                <a:latin typeface="+mn-lt"/>
              </a:rPr>
              <a:t>Медико-психолого-педагогическое</a:t>
            </a:r>
            <a:r>
              <a:rPr lang="ru-RU" sz="3200" b="1" i="1" dirty="0" smtClean="0">
                <a:solidFill>
                  <a:srgbClr val="FF0066"/>
                </a:solidFill>
                <a:latin typeface="+mn-lt"/>
              </a:rPr>
              <a:t> сопровождение в ДОУ</a:t>
            </a:r>
            <a:endParaRPr lang="ru-RU" sz="3200" b="1" i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28596" y="2500306"/>
            <a:ext cx="192882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дефектолог</a:t>
            </a:r>
            <a:endParaRPr lang="ru-RU" b="1" dirty="0"/>
          </a:p>
        </p:txBody>
      </p:sp>
      <p:sp>
        <p:nvSpPr>
          <p:cNvPr id="8" name="Овал 7"/>
          <p:cNvSpPr/>
          <p:nvPr/>
        </p:nvSpPr>
        <p:spPr>
          <a:xfrm>
            <a:off x="3714744" y="2071678"/>
            <a:ext cx="192882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логопед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>
            <a:off x="6929454" y="2714620"/>
            <a:ext cx="17716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психолог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1000100" y="4857760"/>
            <a:ext cx="2286016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муз руководитель</a:t>
            </a:r>
            <a:endParaRPr lang="ru-RU" b="1" dirty="0"/>
          </a:p>
        </p:txBody>
      </p:sp>
      <p:sp>
        <p:nvSpPr>
          <p:cNvPr id="11" name="Овал 10"/>
          <p:cNvSpPr/>
          <p:nvPr/>
        </p:nvSpPr>
        <p:spPr>
          <a:xfrm>
            <a:off x="6072198" y="4857760"/>
            <a:ext cx="2286016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инструктор </a:t>
            </a:r>
          </a:p>
          <a:p>
            <a:pPr algn="ctr"/>
            <a:r>
              <a:rPr lang="ru-RU" b="1" dirty="0" smtClean="0"/>
              <a:t>ФИЗО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00364" y="3643314"/>
            <a:ext cx="321471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Ребенок с особыми возможностями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86116" y="2571744"/>
            <a:ext cx="2071702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Arial Black" pitchFamily="34" charset="0"/>
              </a:rPr>
              <a:t>за</a:t>
            </a:r>
            <a:endParaRPr lang="ru-RU" sz="5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1142984"/>
            <a:ext cx="464347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Arial Black" pitchFamily="34" charset="0"/>
              </a:rPr>
              <a:t>СПАСИБО</a:t>
            </a:r>
            <a:endParaRPr lang="ru-RU" sz="5400" b="1" dirty="0"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4071942"/>
            <a:ext cx="578647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Arial Black" pitchFamily="34" charset="0"/>
              </a:rPr>
              <a:t>ВНИМАНИЕ</a:t>
            </a:r>
            <a:endParaRPr lang="ru-RU" sz="5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3834" y="4071942"/>
            <a:ext cx="70008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!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7358114" cy="378621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Создание коррекционно-развивающей среды и условий, обеспечивающих личностное развитие ребенка, соответствующего его возрастным и индивидуальным возможностям.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Что же является общим для детей с ОВЗ?</a:t>
            </a:r>
          </a:p>
          <a:p>
            <a:pPr>
              <a:buNone/>
            </a:pPr>
            <a:endParaRPr lang="ru-RU" sz="2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1.Отсутствие мотивации к общению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2. Неумение ориентироваться в ситуации 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3. Разлаженность поведения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4. Повышенная эмоциональная истощаемость 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Трудности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1. Речевой негативизм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2. Низкая познавательная активность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3. Отсутствие единых требований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4. Концентрация внимания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>
            <a:spLocks noGrp="1"/>
          </p:cNvSpPr>
          <p:nvPr>
            <p:ph idx="1"/>
          </p:nvPr>
        </p:nvSpPr>
        <p:spPr>
          <a:xfrm>
            <a:off x="571472" y="1142984"/>
            <a:ext cx="8115328" cy="4525963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Сильные стороны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</a:rPr>
              <a:t>Непосредственность в общении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</a:rPr>
              <a:t>Активное использование невербальных средств общения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</a:rPr>
              <a:t>Хорошая зрительная память, способность воспринимать информацию целиком (глобально)</a:t>
            </a:r>
          </a:p>
          <a:p>
            <a:pPr marL="457200" indent="-457200">
              <a:buAutoNum type="arabicPeriod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429124" y="928670"/>
            <a:ext cx="3857652" cy="5286412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  <a:latin typeface="+mn-lt"/>
              </a:rPr>
              <a:t>Глен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+mn-lt"/>
              </a:rPr>
              <a:t>Доман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 (1919- 2013)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американский врач-физиотерапевт, автор восстанавливающих методик для детей с поражениями нервной системы и обучающих методик для всех детей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(метод </a:t>
            </a:r>
            <a:r>
              <a:rPr lang="ru-RU" sz="2400" b="1" dirty="0" err="1" smtClean="0">
                <a:solidFill>
                  <a:srgbClr val="C00000"/>
                </a:solidFill>
                <a:latin typeface="+mn-lt"/>
              </a:rPr>
              <a:t>Домана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)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8" y="1428736"/>
            <a:ext cx="3214710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3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Основные принципы работы с карточками </a:t>
            </a:r>
            <a:r>
              <a:rPr lang="ru-RU" sz="3600" b="1" dirty="0" err="1" smtClean="0">
                <a:solidFill>
                  <a:srgbClr val="FF0000"/>
                </a:solidFill>
              </a:rPr>
              <a:t>Домана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 marL="457200" indent="-457200"/>
            <a:r>
              <a:rPr lang="ru-RU" sz="2800" b="1" dirty="0" smtClean="0">
                <a:solidFill>
                  <a:schemeClr val="bg1"/>
                </a:solidFill>
              </a:rPr>
              <a:t>Хорошее  настроение</a:t>
            </a:r>
          </a:p>
          <a:p>
            <a:pPr marL="457200" indent="-457200"/>
            <a:r>
              <a:rPr lang="ru-RU" sz="2800" b="1" dirty="0" smtClean="0">
                <a:solidFill>
                  <a:schemeClr val="bg1"/>
                </a:solidFill>
              </a:rPr>
              <a:t>Систематичность и регулярность занятий </a:t>
            </a:r>
          </a:p>
          <a:p>
            <a:pPr marL="457200" indent="-457200"/>
            <a:r>
              <a:rPr lang="ru-RU" sz="2800" b="1" dirty="0" smtClean="0">
                <a:solidFill>
                  <a:schemeClr val="bg1"/>
                </a:solidFill>
              </a:rPr>
              <a:t>Быстрота работы со словом</a:t>
            </a:r>
          </a:p>
          <a:p>
            <a:pPr marL="457200" indent="-457200"/>
            <a:r>
              <a:rPr lang="ru-RU" sz="2800" b="1" dirty="0" smtClean="0">
                <a:solidFill>
                  <a:schemeClr val="bg1"/>
                </a:solidFill>
              </a:rPr>
              <a:t>Новизна и </a:t>
            </a:r>
            <a:r>
              <a:rPr lang="ru-RU" sz="2800" b="1" dirty="0" err="1" smtClean="0">
                <a:solidFill>
                  <a:schemeClr val="bg1"/>
                </a:solidFill>
              </a:rPr>
              <a:t>пополняемость</a:t>
            </a:r>
            <a:r>
              <a:rPr lang="ru-RU" sz="2800" b="1" dirty="0" smtClean="0">
                <a:solidFill>
                  <a:schemeClr val="bg1"/>
                </a:solidFill>
              </a:rPr>
              <a:t> материала</a:t>
            </a:r>
          </a:p>
          <a:p>
            <a:pPr marL="457200" indent="-457200"/>
            <a:r>
              <a:rPr lang="ru-RU" sz="2800" b="1" dirty="0" smtClean="0">
                <a:solidFill>
                  <a:schemeClr val="bg1"/>
                </a:solidFill>
              </a:rPr>
              <a:t>Умение педагога вовремя прекратить игру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5715040" cy="435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0000"/>
      </a:hlink>
      <a:folHlink>
        <a:srgbClr val="E36C0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289</Words>
  <Application>Microsoft Office PowerPoint</Application>
  <PresentationFormat>Экран (4:3)</PresentationFormat>
  <Paragraphs>54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Медико-психолого-педагогическое сопровождение в ДОУ</vt:lpstr>
      <vt:lpstr>Слайд 3</vt:lpstr>
      <vt:lpstr>Слайд 4</vt:lpstr>
      <vt:lpstr>Слайд 5</vt:lpstr>
      <vt:lpstr>Слайд 6</vt:lpstr>
      <vt:lpstr>Глен Доман (1919- 2013) американский врач-физиотерапевт, автор восстанавливающих методик для детей с поражениями нервной системы и обучающих методик для всех детей  (метод Домана)</vt:lpstr>
      <vt:lpstr>Слайд 8</vt:lpstr>
      <vt:lpstr>Слайд 9</vt:lpstr>
      <vt:lpstr>Как поддержать интерес ребенка в работе над словом</vt:lpstr>
      <vt:lpstr>Сначала используются слова знакомые и близкие детям, написанные красным шрифтом </vt:lpstr>
      <vt:lpstr>Можно добавить элемент картинки к слову</vt:lpstr>
      <vt:lpstr>Слайд 13</vt:lpstr>
      <vt:lpstr>   2. Потом усложнить этот процесс и предложить ребенку найти пары в разном их изображении( соотнесение предметной и сюжетной картинки) </vt:lpstr>
      <vt:lpstr>3. Затем научить ребенка соотносить картинку с предметом</vt:lpstr>
      <vt:lpstr>Эти отработанные навыки облегчают ребенку дальнейшее соотнесение слова с картинкой</vt:lpstr>
      <vt:lpstr>Усложняя работу над словом, обозначающим предмет учим подбирать к нему глаголы и прилагательные   (с опорой на картинки)</vt:lpstr>
      <vt:lpstr>Работа над простым предложением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дом</cp:lastModifiedBy>
  <cp:revision>70</cp:revision>
  <dcterms:created xsi:type="dcterms:W3CDTF">2013-08-20T19:23:00Z</dcterms:created>
  <dcterms:modified xsi:type="dcterms:W3CDTF">2018-03-23T22:03:40Z</dcterms:modified>
</cp:coreProperties>
</file>