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</p:sldMasterIdLst>
  <p:notesMasterIdLst>
    <p:notesMasterId r:id="rId15"/>
  </p:notesMasterIdLst>
  <p:sldIdLst>
    <p:sldId id="256" r:id="rId3"/>
    <p:sldId id="257" r:id="rId4"/>
    <p:sldId id="264" r:id="rId5"/>
    <p:sldId id="258" r:id="rId6"/>
    <p:sldId id="260" r:id="rId7"/>
    <p:sldId id="262" r:id="rId8"/>
    <p:sldId id="263" r:id="rId9"/>
    <p:sldId id="266" r:id="rId10"/>
    <p:sldId id="267" r:id="rId11"/>
    <p:sldId id="268" r:id="rId12"/>
    <p:sldId id="271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245" autoAdjust="0"/>
  </p:normalViewPr>
  <p:slideViewPr>
    <p:cSldViewPr>
      <p:cViewPr>
        <p:scale>
          <a:sx n="81" d="100"/>
          <a:sy n="81" d="100"/>
        </p:scale>
        <p:origin x="-96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48C0D-5FDD-4414-8EB3-D3A7735DE25B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89EC0-FEAB-4D3C-9412-142091C24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89EC0-FEAB-4D3C-9412-142091C241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89EC0-FEAB-4D3C-9412-142091C2414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214422"/>
            <a:ext cx="61722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мелкой моторики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навыков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с ограниченными возможностями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500438"/>
            <a:ext cx="6172200" cy="20002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Группа «Дружная семейка</a:t>
            </a:r>
          </a:p>
          <a:p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Учитель-дефектолог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Уткина Галина Александровна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Local Settings\Temp\WPDNSE\Camera\IMG_20140101_14080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214422"/>
            <a:ext cx="31432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571480"/>
            <a:ext cx="324532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5072074"/>
            <a:ext cx="472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Самыми простыми в обучении являются </a:t>
            </a:r>
          </a:p>
          <a:p>
            <a:r>
              <a:rPr lang="ru-RU" dirty="0" smtClean="0"/>
              <a:t>предметы-вкладыши, разборные игрушки,</a:t>
            </a:r>
          </a:p>
          <a:p>
            <a:r>
              <a:rPr lang="ru-RU" dirty="0" smtClean="0"/>
              <a:t>пирамидки и строительные наборы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Local Settings\Temp\WPDNSE\Camera\IMG_20140101_13420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071546"/>
            <a:ext cx="3786214" cy="48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214950"/>
            <a:ext cx="440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Активность  детей вызывает и работа </a:t>
            </a:r>
          </a:p>
          <a:p>
            <a:r>
              <a:rPr lang="en-US" dirty="0" smtClean="0"/>
              <a:t>c</a:t>
            </a:r>
            <a:r>
              <a:rPr lang="ru-RU" dirty="0" smtClean="0"/>
              <a:t> интерактивным оборудованием </a:t>
            </a:r>
          </a:p>
          <a:p>
            <a:r>
              <a:rPr lang="ru-RU" dirty="0" smtClean="0"/>
              <a:t>и современными технологиями.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28604"/>
            <a:ext cx="382193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1"/>
          <p:cNvPicPr/>
          <p:nvPr/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357158" y="285728"/>
            <a:ext cx="4143404" cy="3071834"/>
          </a:xfrm>
          <a:prstGeom prst="rect">
            <a:avLst/>
          </a:prstGeom>
        </p:spPr>
      </p:pic>
      <p:pic>
        <p:nvPicPr>
          <p:cNvPr id="3" name="Графический объект2"/>
          <p:cNvPicPr/>
          <p:nvPr/>
        </p:nvPicPr>
        <p:blipFill>
          <a:blip r:embed="rId4" cstate="email">
            <a:alphaModFix/>
            <a:lum/>
          </a:blip>
          <a:srcRect/>
          <a:stretch>
            <a:fillRect/>
          </a:stretch>
        </p:blipFill>
        <p:spPr>
          <a:xfrm>
            <a:off x="4357686" y="2071678"/>
            <a:ext cx="4343409" cy="3038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3857628"/>
            <a:ext cx="4082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Интерес и активность родителей  </a:t>
            </a:r>
          </a:p>
          <a:p>
            <a:r>
              <a:rPr lang="ru-RU" dirty="0" smtClean="0"/>
              <a:t>поддерживается  на мастер-классах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02722"/>
            <a:ext cx="4572000" cy="4605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8138" indent="-338138" algn="ctr">
              <a:lnSpc>
                <a:spcPct val="90000"/>
              </a:lnSpc>
              <a:spcBef>
                <a:spcPts val="800"/>
              </a:spcBef>
              <a:buClr>
                <a:srgbClr val="99FF66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занятий</a:t>
            </a:r>
          </a:p>
          <a:p>
            <a:pPr marL="338138" indent="-338138" algn="ctr">
              <a:lnSpc>
                <a:spcPct val="90000"/>
              </a:lnSpc>
              <a:spcBef>
                <a:spcPts val="800"/>
              </a:spcBef>
              <a:buClr>
                <a:srgbClr val="99FF66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развитию мелкой моторики</a:t>
            </a:r>
          </a:p>
          <a:p>
            <a:pPr marL="338138" indent="-338138">
              <a:lnSpc>
                <a:spcPct val="90000"/>
              </a:lnSpc>
              <a:spcBef>
                <a:spcPts val="8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Зона формирования элементарных математических представлений  и мелкой моторики</a:t>
            </a:r>
          </a:p>
          <a:p>
            <a:pPr marL="338138" indent="-338138">
              <a:lnSpc>
                <a:spcPct val="90000"/>
              </a:lnSpc>
              <a:spcBef>
                <a:spcPts val="800"/>
              </a:spcBef>
              <a:buClr>
                <a:srgbClr val="99FF66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Зона формирования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представлений об окружающем мире и развития речи по лексическим темам</a:t>
            </a:r>
          </a:p>
          <a:p>
            <a:pPr marL="338138" indent="-338138">
              <a:lnSpc>
                <a:spcPct val="90000"/>
              </a:lnSpc>
              <a:spcBef>
                <a:spcPts val="8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38138" indent="-338138">
              <a:lnSpc>
                <a:spcPct val="90000"/>
              </a:lnSpc>
              <a:spcBef>
                <a:spcPts val="8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Зона формирования конструктивной и игровой деятельности, сенсорного развития</a:t>
            </a:r>
          </a:p>
          <a:p>
            <a:pPr marL="338138" indent="-338138">
              <a:lnSpc>
                <a:spcPct val="90000"/>
              </a:lnSpc>
              <a:spcBef>
                <a:spcPts val="8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38138" indent="-338138">
              <a:lnSpc>
                <a:spcPct val="90000"/>
              </a:lnSpc>
              <a:spcBef>
                <a:spcPts val="8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Зона использования ТСО и мультимедиа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4464051" cy="282286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" name="Графический объект3"/>
          <p:cNvPicPr/>
          <p:nvPr/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4000496" y="3357562"/>
            <a:ext cx="4695825" cy="2438393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4" name="TextBox 3"/>
          <p:cNvSpPr txBox="1"/>
          <p:nvPr/>
        </p:nvSpPr>
        <p:spPr>
          <a:xfrm>
            <a:off x="285720" y="4143380"/>
            <a:ext cx="8754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Использование в работе </a:t>
            </a:r>
          </a:p>
          <a:p>
            <a:r>
              <a:rPr lang="ru-RU" dirty="0" smtClean="0"/>
              <a:t>широкого ассортимента </a:t>
            </a:r>
          </a:p>
          <a:p>
            <a:r>
              <a:rPr lang="ru-RU" dirty="0" smtClean="0"/>
              <a:t>игрушек и пособий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3286125"/>
            <a:ext cx="4572032" cy="29315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40077"/>
            <a:ext cx="4470426" cy="2660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3714752"/>
            <a:ext cx="35986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Основной задачей</a:t>
            </a:r>
          </a:p>
          <a:p>
            <a:r>
              <a:rPr lang="ru-RU" dirty="0" smtClean="0"/>
              <a:t>в обучении детей с ОВЗ </a:t>
            </a:r>
          </a:p>
          <a:p>
            <a:r>
              <a:rPr lang="ru-RU" dirty="0" smtClean="0"/>
              <a:t>является развитие  предметной</a:t>
            </a:r>
          </a:p>
          <a:p>
            <a:r>
              <a:rPr lang="ru-RU" dirty="0" smtClean="0"/>
              <a:t> деятельности</a:t>
            </a:r>
          </a:p>
          <a:p>
            <a:r>
              <a:rPr lang="ru-RU" dirty="0" smtClean="0"/>
              <a:t>и формирование общей </a:t>
            </a:r>
          </a:p>
          <a:p>
            <a:r>
              <a:rPr lang="ru-RU" dirty="0" smtClean="0"/>
              <a:t>и мелкой моторики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4" y="517901"/>
            <a:ext cx="3809994" cy="28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Local Settings\Temporary Internet Files\Content.Word\IMG_20140106_20275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85728"/>
            <a:ext cx="30718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4000504"/>
            <a:ext cx="4872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работе используем как разработки </a:t>
            </a:r>
          </a:p>
          <a:p>
            <a:r>
              <a:rPr lang="ru-RU" dirty="0" smtClean="0"/>
              <a:t>и пособия </a:t>
            </a:r>
            <a:r>
              <a:rPr lang="ru-RU" dirty="0" err="1" smtClean="0"/>
              <a:t>Монтессори</a:t>
            </a:r>
            <a:r>
              <a:rPr lang="ru-RU" dirty="0" smtClean="0"/>
              <a:t>, так и современные </a:t>
            </a:r>
          </a:p>
          <a:p>
            <a:r>
              <a:rPr lang="ru-RU" dirty="0" smtClean="0"/>
              <a:t>яркие и красочные дидактические игры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огаллерея  - Учимся, играя\IMG_20140113_221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-9286964"/>
            <a:ext cx="3429024" cy="3520524"/>
          </a:xfrm>
          <a:prstGeom prst="rect">
            <a:avLst/>
          </a:prstGeom>
          <a:noFill/>
        </p:spPr>
      </p:pic>
      <p:pic>
        <p:nvPicPr>
          <p:cNvPr id="5" name="Picture 2" descr="H:\Фотогаллерея  - Учимся, играя\IMG_20140113_224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43436" y="-8644022"/>
            <a:ext cx="3429024" cy="419103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286248" y="1483351"/>
            <a:ext cx="3523090" cy="391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452416"/>
            <a:ext cx="2928958" cy="352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4286256"/>
            <a:ext cx="3500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Интерес у детей вызывают </a:t>
            </a:r>
          </a:p>
          <a:p>
            <a:r>
              <a:rPr lang="ru-RU" dirty="0" smtClean="0"/>
              <a:t>и настольные игры, и крупные </a:t>
            </a:r>
          </a:p>
          <a:p>
            <a:r>
              <a:rPr lang="ru-RU" dirty="0" smtClean="0"/>
              <a:t>напольные пособия.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44006"/>
            <a:ext cx="3714776" cy="415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Графический объект5"/>
          <p:cNvPicPr/>
          <p:nvPr/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4643438" y="3571876"/>
            <a:ext cx="3714776" cy="27955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4" name="TextBox 3"/>
          <p:cNvSpPr txBox="1"/>
          <p:nvPr/>
        </p:nvSpPr>
        <p:spPr>
          <a:xfrm>
            <a:off x="214282" y="4786322"/>
            <a:ext cx="4354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Многофункциональное пособие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Мумиком</a:t>
            </a:r>
            <a:r>
              <a:rPr lang="ru-RU" dirty="0" smtClean="0"/>
              <a:t>» и палочки развивают </a:t>
            </a:r>
          </a:p>
          <a:p>
            <a:r>
              <a:rPr lang="ru-RU" dirty="0" smtClean="0"/>
              <a:t>не только моторику рук, но  и </a:t>
            </a:r>
          </a:p>
          <a:p>
            <a:r>
              <a:rPr lang="ru-RU" dirty="0" smtClean="0"/>
              <a:t>потребность в  творческой инициативе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14291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Local Settings\Temporary Internet Files\Content.Word\IMG_20140217_20031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142984"/>
            <a:ext cx="30718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5357826"/>
            <a:ext cx="791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*Вызывают интерес  и желание работать </a:t>
            </a:r>
          </a:p>
          <a:p>
            <a:r>
              <a:rPr lang="ru-RU" dirty="0" smtClean="0"/>
              <a:t>также сюжетные магнитные игрушки. Они помогают воссоздать сюжет.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57166"/>
            <a:ext cx="3286148" cy="421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4" y="4857760"/>
            <a:ext cx="575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*Работа в тетрадях готовит руку ребёнка к письму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Local Settings\Temporary Internet Files\Content.Word\IMG_20140108_135508_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571480"/>
            <a:ext cx="37862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Local Settings\Temporary Internet Files\Content.Word\IMG_20140106_20161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500042"/>
            <a:ext cx="35004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5643578"/>
            <a:ext cx="8055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зависимости от умений и способностей детей предлагаются задания: </a:t>
            </a:r>
          </a:p>
          <a:p>
            <a:r>
              <a:rPr lang="ru-RU" dirty="0" smtClean="0"/>
              <a:t>от простого к сложному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</TotalTime>
  <Words>209</Words>
  <PresentationFormat>Экран (4:3)</PresentationFormat>
  <Paragraphs>49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Эркер</vt:lpstr>
      <vt:lpstr>1_Эркер</vt:lpstr>
      <vt:lpstr>Развитие мелкой моторики и графомоторных навыков  у детей с ограниченными возможностями здоровья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и графомоторных навыков  у детей с ОВЗ</dc:title>
  <cp:lastModifiedBy>Lenovo</cp:lastModifiedBy>
  <cp:revision>27</cp:revision>
  <dcterms:modified xsi:type="dcterms:W3CDTF">2017-12-10T13:46:25Z</dcterms:modified>
</cp:coreProperties>
</file>