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04800" y="304800"/>
            <a:ext cx="3368675" cy="503238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400" ker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14800" y="304800"/>
            <a:ext cx="3368675" cy="50323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>
            <a:lvl1pPr algn="r">
              <a:defRPr sz="1400" kern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r">
              <a:tabLst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9555162"/>
            <a:ext cx="3368675" cy="503238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400" ker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tabLst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14800" y="9555162"/>
            <a:ext cx="3368675" cy="503238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>
            <a:lvl1pPr algn="r">
              <a:defRPr sz="1400" kern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r">
              <a:tabLst/>
            </a:pPr>
            <a:r>
              <a:rPr lang="en-US" smtClean="0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l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square" lIns="0" tIns="0" rIns="0" bIns="0" anchorCtr="0"/>
          <a:lstStyle>
            <a:lvl1pPr algn="r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wrap="square" lIns="0" tIns="0" rIns="0" bIns="0" anchor="ctr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square" lIns="0" tIns="0" rIns="0" bIns="0" anchorCtr="0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l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algn="r">
              <a:defRPr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dirty="0" smtClean="0"/>
              <a:t>&lt;номер&gt;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indent="-216000" algn="l" defTabSz="914400" rtl="0" eaLnBrk="1" latinLnBrk="0" hangingPunct="1">
      <a:defRPr sz="2000" kern="1200">
        <a:solidFill>
          <a:srgbClr val="000000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noFill/>
          <a:ln/>
        </p:spPr>
        <p:txBody>
          <a:bodyPr wrap="square" lIns="0" tIns="0" rIns="0" bIns="0" anchorCtr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9447-1FF1-4571-A7A1-75F1CAF7F5D9}" type="datetime1">
              <a:rPr lang="en-US" smtClean="0"/>
              <a:pPr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/>
          <a:p>
            <a:r>
              <a:rPr lang="x-none" dirty="0" smtClean="0"/>
              <a:t>Click to edit the title text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/>
          <a:p>
            <a:pPr lvl="0"/>
            <a:r>
              <a:rPr lang="x-none" smtClean="0"/>
              <a:t>Click to edit the outline text format</a:t>
            </a:r>
          </a:p>
          <a:p>
            <a:pPr lvl="1"/>
            <a:r>
              <a:rPr lang="x-none" smtClean="0"/>
              <a:t>Second Outline Level</a:t>
            </a:r>
          </a:p>
          <a:p>
            <a:pPr lvl="2"/>
            <a:r>
              <a:rPr lang="x-none" smtClean="0"/>
              <a:t>Third Outline Level</a:t>
            </a:r>
          </a:p>
          <a:p>
            <a:pPr lvl="3"/>
            <a:r>
              <a:rPr lang="x-none" smtClean="0"/>
              <a:t>Fourth Outline Level</a:t>
            </a:r>
          </a:p>
          <a:p>
            <a:pPr lvl="4"/>
            <a:r>
              <a:rPr lang="x-none" smtClean="0"/>
              <a:t>Fifth Outline Level</a:t>
            </a:r>
          </a:p>
          <a:p>
            <a:pPr lvl="5"/>
            <a:r>
              <a:rPr lang="x-none" smtClean="0"/>
              <a:t>Sixth Outline Level</a:t>
            </a:r>
          </a:p>
          <a:p>
            <a:pPr lvl="6"/>
            <a:r>
              <a:rPr lang="x-none" smtClean="0"/>
              <a:t>Seventh Outline Level</a:t>
            </a:r>
          </a:p>
          <a:p>
            <a:pPr lvl="7"/>
            <a:r>
              <a:rPr lang="x-none" smtClean="0"/>
              <a:t>Eighth Outline Level</a:t>
            </a:r>
          </a:p>
          <a:p>
            <a:pPr lvl="8"/>
            <a:r>
              <a:rPr lang="x-none" smtClean="0"/>
              <a:t>Ninth Outline Level</a:t>
            </a:r>
            <a:endParaRPr lang="en-US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l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tabLst/>
            </a:pPr>
            <a:fld id="{11859447-1FF1-4571-A7A1-75F1CAF7F5D9}" type="datetime1">
              <a:rPr lang="en-US" sz="1400" dirty="0" smtClean="0"/>
              <a:pPr>
                <a:tabLst/>
              </a:pPr>
              <a:t>2/11/2018</a:t>
            </a:fld>
            <a:endParaRPr lang="en-US" sz="1400" dirty="0" smtClean="0"/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ctr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algn="ctr"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Ctr="0"/>
          <a:lstStyle>
            <a:lvl1pPr algn="r">
              <a:defRPr lang="en-US" sz="1400" ker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algn="r">
              <a:tabLst/>
            </a:pPr>
            <a:fld id="{763D1470-AB83-4C4C-B3B3-7F0C9DC8E8D6}" type="slidenum">
              <a:rPr lang="en-US" sz="1400" dirty="0" smtClean="0"/>
              <a:pPr algn="r">
                <a:tabLst/>
              </a:pPr>
              <a:t>‹#›</a:t>
            </a:fld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buNone/>
        <a:defRPr sz="4400" kern="1200">
          <a:solidFill>
            <a:srgbClr val="000000"/>
          </a:solidFill>
          <a:latin typeface="Arial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18"/>
        </a:spcAft>
        <a:defRPr sz="3200" u="none" kern="1200">
          <a:solidFill>
            <a:srgbClr val="000000"/>
          </a:solidFill>
          <a:latin typeface="Arial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134"/>
        </a:spcAft>
        <a:defRPr sz="2800" u="none" kern="0" spc="0">
          <a:solidFill>
            <a:srgbClr val="000000"/>
          </a:solidFill>
          <a:latin typeface="Arial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851"/>
        </a:spcAft>
        <a:defRPr sz="2400" u="none" kern="0" spc="0">
          <a:solidFill>
            <a:srgbClr val="000000"/>
          </a:solidFill>
          <a:latin typeface="Arial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567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4pPr>
      <a:lvl5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5pPr>
      <a:lvl6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8pPr>
      <a:lvl9pPr marL="0" indent="0" algn="l" defTabSz="914400" rtl="0" eaLnBrk="1" latinLnBrk="0" hangingPunct="1">
        <a:spcBef>
          <a:spcPts val="0"/>
        </a:spcBef>
        <a:spcAft>
          <a:spcPts val="284"/>
        </a:spcAft>
        <a:defRPr sz="2000" u="none" kern="0" spc="0">
          <a:solidFill>
            <a:srgbClr val="000000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2" y="217325"/>
            <a:ext cx="9296400" cy="679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Кинезиология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оздоровительная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форма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применяемая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умственном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физическом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оздоровлении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дошкольников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en-US" sz="12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Рука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является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вышедшим</a:t>
            </a:r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наружу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головным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мозгом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>
              <a:spcBef>
                <a:spcPts val="1191"/>
              </a:spcBef>
              <a:spcAft>
                <a:spcPts val="992"/>
              </a:spcAft>
            </a:pP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И.Кант</a:t>
            </a:r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Ум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ребенка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находится</a:t>
            </a:r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его</a:t>
            </a: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пальцах</a:t>
            </a:r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191"/>
              </a:spcBef>
              <a:spcAft>
                <a:spcPts val="992"/>
              </a:spcAft>
            </a:pPr>
            <a:r>
              <a:rPr lang="en-US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В.А. </a:t>
            </a:r>
            <a:r>
              <a:rPr lang="en-US" b="1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Сухомлинский</a:t>
            </a:r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191"/>
              </a:spcBef>
              <a:spcAft>
                <a:spcPts val="992"/>
              </a:spcAft>
            </a:pPr>
            <a:r>
              <a:rPr lang="en-US" sz="24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КИНЕЗИОЛОГИЯ -</a:t>
            </a:r>
            <a:r>
              <a:rPr lang="en-US" sz="24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наука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развитии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головного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мозга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через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движение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Она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существует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уже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двести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используется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всем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мире</a:t>
            </a:r>
            <a:r>
              <a:rPr lang="en-US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191"/>
              </a:spcBef>
              <a:spcAft>
                <a:spcPts val="992"/>
              </a:spcAft>
            </a:pP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Кинезиологические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упражнение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комплекс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движений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позволяющих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активизировать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межполушарное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воздействие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Кинезиологические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упражнения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средство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помощи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детям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проблемами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800" b="1" dirty="0" err="1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развитии</a:t>
            </a:r>
            <a:r>
              <a:rPr lang="en-US" sz="28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srgbClr val="FF33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24249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720000"/>
            <a:ext cx="9071640" cy="603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Placeholder 3" descr="10000000000001A000000288D0768018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080000" y="1980000"/>
            <a:ext cx="3420000" cy="378000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201000001E70000019866E52FCC.pn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860000" y="1440000"/>
            <a:ext cx="4500000" cy="46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17049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720000"/>
            <a:ext cx="9071640" cy="603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Placeholder 3" descr="100002010000028A00000294E7B7CD21.pn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00000" y="1980000"/>
            <a:ext cx="3780000" cy="360000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000000001920000022B01E8ED4D.jp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860000" y="1167120"/>
            <a:ext cx="3780000" cy="4412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3240000"/>
            <a:ext cx="9071640" cy="144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0000" y="540000"/>
            <a:ext cx="9215640" cy="621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"Ребро-кулак-ладошки"</a:t>
            </a:r>
          </a:p>
        </p:txBody>
      </p:sp>
      <p:pic>
        <p:nvPicPr>
          <p:cNvPr id="4" name="Placeholder 3" descr="1000000000000275000001D85FAD6315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720000" y="1260000"/>
            <a:ext cx="3060000" cy="2520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7" name="TextBox 6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8" name="TextBox 7"/>
          <p:cNvSpPr/>
          <p:nvPr/>
        </p:nvSpPr>
        <p:spPr>
          <a:xfrm>
            <a:off x="5400000" y="4320000"/>
            <a:ext cx="2160000" cy="1440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  <a:p>
            <a:pPr marL="0" indent="0" algn="l">
              <a:spcBef>
                <a:spcPts val="1191"/>
              </a:spcBef>
              <a:spcAft>
                <a:spcPts val="992"/>
              </a:spcAft>
              <a:buNone/>
              <a:tabLst/>
            </a:pPr>
            <a:endParaRPr lang="en-US" sz="1000" b="0" i="0" kern="1200" smtClean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9" name="Placeholder 3" descr="1000000000000275000001D844251E58.jp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500000" y="1260000"/>
            <a:ext cx="3600000" cy="2520000"/>
          </a:xfrm>
          <a:prstGeom prst="rect">
            <a:avLst/>
          </a:prstGeom>
          <a:ln w="0">
            <a:noFill/>
          </a:ln>
        </p:spPr>
      </p:pic>
      <p:pic>
        <p:nvPicPr>
          <p:cNvPr id="10" name="Placeholder 3" descr="1000000000000275000001D8F8149BFB.jpg"/>
          <p:cNvPicPr>
            <a:picLocks noGrp="1"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111760" y="4320000"/>
            <a:ext cx="454824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2880000"/>
            <a:ext cx="9071640" cy="126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720000"/>
            <a:ext cx="9071640" cy="603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>
                <a:latin typeface="Arial" charset="0"/>
              </a:rPr>
              <a:t>"Оладушки"</a:t>
            </a:r>
          </a:p>
        </p:txBody>
      </p:sp>
      <p:pic>
        <p:nvPicPr>
          <p:cNvPr id="4" name="Placeholder 3" descr="1000000000000275000001D84FDC9B94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080000" y="1620000"/>
            <a:ext cx="4500000" cy="360000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000000003C60000028E2F161542.jpg"/>
          <p:cNvPicPr>
            <a:picLocks noGrp="1"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040000" y="4122000"/>
            <a:ext cx="4014720" cy="271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2520000"/>
            <a:ext cx="9071640" cy="16200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540000"/>
            <a:ext cx="9071640" cy="621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СУ-ДЖОК</a:t>
            </a:r>
          </a:p>
        </p:txBody>
      </p:sp>
      <p:pic>
        <p:nvPicPr>
          <p:cNvPr id="4" name="Placeholder 3" descr="1000000000000275000001D867E5A7F0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0000" y="1084680"/>
            <a:ext cx="4860000" cy="341532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/>
          <p:nvPr/>
        </p:nvSpPr>
        <p:spPr>
          <a:xfrm>
            <a:off x="5016960" y="712908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5016960" y="712908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sp>
        <p:nvSpPr>
          <p:cNvPr id="7" name="TextBox 6"/>
          <p:cNvSpPr/>
          <p:nvPr/>
        </p:nvSpPr>
        <p:spPr>
          <a:xfrm>
            <a:off x="5016960" y="261288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pic>
        <p:nvPicPr>
          <p:cNvPr id="8" name="Placeholder 3" descr="1000000000000275000001D867E5A7F0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269240" y="3420000"/>
            <a:ext cx="5450760" cy="3595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-3723480"/>
            <a:ext cx="9071640" cy="31834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720000"/>
            <a:ext cx="9071640" cy="603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Массажные кольца "Локоть-колено" </a:t>
            </a:r>
          </a:p>
        </p:txBody>
      </p:sp>
      <p:pic>
        <p:nvPicPr>
          <p:cNvPr id="4" name="Placeholder 3" descr="1000000000000275000001D82B166D02.pn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60000" y="1264680"/>
            <a:ext cx="4550760" cy="305532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000000002A2000001F99B369BA8.pn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860000" y="3535560"/>
            <a:ext cx="4689720" cy="330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0000" y="360000"/>
            <a:ext cx="9035640" cy="826920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pPr algn="l">
              <a:buNone/>
              <a:tabLst/>
            </a:pPr>
            <a:r>
              <a:rPr lang="en-US" sz="2600" b="1" smtClean="0">
                <a:solidFill>
                  <a:srgbClr val="FF3333"/>
                </a:solidFill>
              </a:rPr>
              <a:t>ОСНОВНАЯ ЦЕЛЬ КИНЕЗИОЛОГИИ: </a:t>
            </a:r>
          </a:p>
          <a:p>
            <a:pPr algn="l">
              <a:buNone/>
              <a:tabLst/>
            </a:pPr>
            <a:r>
              <a:rPr lang="en-US" sz="2600" smtClean="0"/>
              <a:t>   Развитие межполушарного воздействия, способствующее активизации мыслительной деятельности.</a:t>
            </a:r>
          </a:p>
          <a:p>
            <a:pPr algn="l">
              <a:buNone/>
              <a:tabLst/>
            </a:pPr>
            <a:endParaRPr/>
          </a:p>
          <a:p>
            <a:pPr algn="l">
              <a:buNone/>
              <a:tabLst/>
            </a:pPr>
            <a:r>
              <a:rPr lang="en-US" sz="2600" b="1" smtClean="0">
                <a:solidFill>
                  <a:srgbClr val="FF3333"/>
                </a:solidFill>
              </a:rPr>
              <a:t>ЗАДАЧИ РАЗВИТИЯ МЕЖПОЛУШАРНОЙ СПЕЦАЛИЗАЦИИ: </a:t>
            </a:r>
          </a:p>
          <a:p>
            <a:pPr algn="l">
              <a:buNone/>
              <a:tabLst/>
            </a:pPr>
            <a:r>
              <a:rPr lang="en-US" sz="2600" smtClean="0"/>
              <a:t>синхронизация работы полушарий; развитие мелкой моторики; развитие способностей; развитие памяти, внимания, речи; развитие мышления. </a:t>
            </a:r>
          </a:p>
          <a:p>
            <a:pPr algn="l">
              <a:buNone/>
              <a:tabLst/>
            </a:pPr>
            <a:endParaRPr/>
          </a:p>
          <a:p>
            <a:pPr algn="l">
              <a:buNone/>
              <a:tabLst/>
            </a:pPr>
            <a:r>
              <a:rPr smtClean="0"/>
              <a:t>«ГИМНАСТИКА МОЗГА - КЛЮЧ К РАЗВИТИЮ СПОСОБНОСТЕЙ РЕБЁНКА» </a:t>
            </a:r>
          </a:p>
          <a:p>
            <a:pPr algn="l">
              <a:buNone/>
              <a:tabLst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60000" y="193320"/>
            <a:ext cx="9000000" cy="77266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lang="en-US" sz="26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sz="260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sz="2600" smtClean="0">
                <a:solidFill>
                  <a:srgbClr val="000000"/>
                </a:solidFill>
                <a:latin typeface="Times New Roman" charset="0"/>
              </a:rPr>
              <a:t>            Мозг человека представляет собой «содружество» функционально ассиметричных полушарий левого и правого. Каждое из них является дополнением другого. Для того, чтобы творчески осмыслить любую проблему, необходимы оба полушария: левое полушарие  - правое полушарие.</a:t>
            </a:r>
          </a:p>
          <a:p>
            <a:pPr marL="0" indent="449640">
              <a:buNone/>
              <a:tabLst/>
            </a:pPr>
            <a:r>
              <a:rPr lang="en-US" sz="2600" smtClean="0">
                <a:solidFill>
                  <a:srgbClr val="333333"/>
                </a:solidFill>
                <a:latin typeface="Times New Roman" charset="0"/>
              </a:rPr>
              <a:t>По исследованиям физиологов </a:t>
            </a:r>
            <a:r>
              <a:rPr lang="en-US" sz="2600" b="1" u="sng" smtClean="0">
                <a:solidFill>
                  <a:srgbClr val="FF3333"/>
                </a:solidFill>
                <a:uFill>
                  <a:solidFill>
                    <a:srgbClr val="FF3333"/>
                  </a:solidFill>
                </a:uFill>
                <a:latin typeface="Times New Roman" charset="0"/>
              </a:rPr>
              <a:t>правое полушарие</a:t>
            </a:r>
            <a:r>
              <a:rPr lang="en-US" sz="2600" b="1" u="sng" smtClean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Times New Roman" charset="0"/>
              </a:rPr>
              <a:t> головного мозга</a:t>
            </a:r>
            <a:r>
              <a:rPr lang="en-US" sz="2600" b="1" smtClean="0">
                <a:solidFill>
                  <a:srgbClr val="333333"/>
                </a:solidFill>
                <a:latin typeface="Calibri" charset="0"/>
              </a:rPr>
              <a:t>  – 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гуманитарное</a:t>
            </a:r>
            <a:r>
              <a:rPr lang="en-US" sz="2600" smtClean="0">
                <a:solidFill>
                  <a:srgbClr val="333333"/>
                </a:solidFill>
                <a:latin typeface="Times New Roman" charset="0"/>
              </a:rPr>
              <a:t>, 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образное, творческое – отвечает за тело, координацию движений, пространственное зрительное и кинестетическое восприятие</a:t>
            </a:r>
            <a:r>
              <a:rPr lang="en-US" sz="2600" smtClean="0">
                <a:solidFill>
                  <a:srgbClr val="333333"/>
                </a:solidFill>
                <a:latin typeface="Times New Roman" charset="0"/>
              </a:rPr>
              <a:t>.</a:t>
            </a:r>
          </a:p>
          <a:p>
            <a:pPr marL="0" indent="449640">
              <a:buNone/>
              <a:tabLst/>
            </a:pPr>
            <a:r>
              <a:rPr lang="en-US" sz="2600" b="1" u="sng" smtClean="0">
                <a:solidFill>
                  <a:srgbClr val="FF3333"/>
                </a:solidFill>
                <a:uFill>
                  <a:solidFill>
                    <a:srgbClr val="FF3333"/>
                  </a:solidFill>
                </a:uFill>
                <a:latin typeface="Times New Roman" charset="0"/>
              </a:rPr>
              <a:t>Левое полушарие головного мозга</a:t>
            </a:r>
            <a:r>
              <a:rPr lang="en-US" sz="2600" b="1" smtClean="0">
                <a:solidFill>
                  <a:srgbClr val="333333"/>
                </a:solidFill>
                <a:latin typeface="Calibri" charset="0"/>
              </a:rPr>
              <a:t>  – 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математическое,</a:t>
            </a:r>
            <a:r>
              <a:rPr lang="en-US" sz="2600" smtClean="0">
                <a:solidFill>
                  <a:srgbClr val="333333"/>
                </a:solidFill>
                <a:latin typeface="Times New Roman" charset="0"/>
              </a:rPr>
              <a:t> знаковое,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 речевое, логическое, аналитическое –отвечает за восприятие</a:t>
            </a:r>
            <a:r>
              <a:rPr lang="en-US" sz="2600" b="1" smtClean="0">
                <a:solidFill>
                  <a:srgbClr val="333333"/>
                </a:solidFill>
                <a:latin typeface="Calibri" charset="0"/>
              </a:rPr>
              <a:t>  – 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слуховой информации, постановку целей и построений программ. </a:t>
            </a:r>
            <a:r>
              <a:rPr lang="en-US" sz="2600" smtClean="0">
                <a:solidFill>
                  <a:srgbClr val="333333"/>
                </a:solidFill>
                <a:latin typeface="Times New Roman" charset="0"/>
              </a:rPr>
              <a:t>Единство мозга складывается из деятельности двух полушарий, тесно связанных между собой системой нервных волокон </a:t>
            </a:r>
            <a:r>
              <a:rPr lang="en-US" sz="2600" b="1" smtClean="0">
                <a:solidFill>
                  <a:srgbClr val="333333"/>
                </a:solidFill>
                <a:latin typeface="Times New Roman" charset="0"/>
              </a:rPr>
              <a:t>(мозолистое тело).</a:t>
            </a:r>
          </a:p>
          <a:p>
            <a:pPr marL="0" indent="449640">
              <a:buNone/>
              <a:tabLst/>
            </a:pPr>
            <a:r>
              <a:rPr lang="en-US" sz="26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US" sz="2600" smtClean="0">
                <a:solidFill>
                  <a:srgbClr val="000000"/>
                </a:solidFill>
                <a:latin typeface="Times New Roman" charset="0"/>
              </a:rPr>
            </a:br>
            <a:endParaRPr lang="en-US" sz="2600" dirty="0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40000" y="360000"/>
            <a:ext cx="9035640" cy="75880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pPr marL="0" indent="449640">
              <a:buNone/>
              <a:tabLst/>
            </a:pPr>
            <a:r>
              <a:rPr lang="en-US" sz="2600" b="1" smtClean="0">
                <a:solidFill>
                  <a:srgbClr val="000000"/>
                </a:solidFill>
                <a:latin typeface="Times New Roman" charset="0"/>
              </a:rPr>
              <a:t>Виды кинезиологических упражнений:  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000" b="1" smtClean="0"/>
              <a:t>Растяжки </a:t>
            </a:r>
            <a:r>
              <a:rPr lang="en-US" sz="2000" smtClean="0"/>
              <a:t>нормализуют гипертонус (неконтролируемое чрезмерное мышечное напряжение) и гипотонус (неконтролируемая мышечная вялость).      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000" b="1" smtClean="0"/>
              <a:t>Дыхательные упражнения</a:t>
            </a:r>
            <a:r>
              <a:rPr lang="en-US" sz="2000" smtClean="0"/>
              <a:t> улучшают ритмику организма, развивают самоконтроль и произвольность.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000" b="1" smtClean="0"/>
              <a:t>Глазодвигательные упражнения</a:t>
            </a:r>
            <a:r>
              <a:rPr lang="en-US" sz="2000" smtClean="0"/>
              <a:t> позволяют расширить поле зрения, улучшить восприятие. 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000" b="1" smtClean="0"/>
              <a:t> Телесные движения</a:t>
            </a:r>
            <a:r>
              <a:rPr lang="en-US" sz="2000" smtClean="0"/>
              <a:t> развивают межполушарное взаимодействие, снимаются непроизвольные, непреднамеренные движения и мышечные зажимы.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000" b="1" smtClean="0"/>
              <a:t>Упражнения для релаксации </a:t>
            </a:r>
            <a:r>
              <a:rPr lang="en-US" sz="2000" smtClean="0"/>
              <a:t>способствуют расслаблению, снятию напряжения.  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r>
              <a:rPr lang="en-US" sz="2600" b="1" smtClean="0">
                <a:solidFill>
                  <a:srgbClr val="FF3333"/>
                </a:solidFill>
              </a:rPr>
              <a:t>Оказывается, человеку для закрепления мысли необходимо движение.</a:t>
            </a:r>
          </a:p>
          <a:p>
            <a:pPr marL="906840" indent="0">
              <a:lnSpc>
                <a:spcPct val="113000"/>
              </a:lnSpc>
              <a:buNone/>
              <a:tabLst>
                <a:tab pos="1813680" algn="l"/>
              </a:tabLst>
            </a:pPr>
            <a:endParaRPr lang="en-US" sz="2000" dirty="0" smtClean="0"/>
          </a:p>
          <a:p>
            <a:pPr marL="906840" indent="0">
              <a:lnSpc>
                <a:spcPct val="113000"/>
              </a:lnSpc>
              <a:buNone/>
              <a:tabLst/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712" y="503237"/>
            <a:ext cx="9372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tabLst/>
            </a:pPr>
            <a:r>
              <a:rPr lang="ru-RU" sz="2000" b="1" dirty="0" smtClean="0">
                <a:solidFill>
                  <a:srgbClr val="FF3333"/>
                </a:solidFill>
                <a:latin typeface="Arial" pitchFamily="34" charset="0"/>
                <a:cs typeface="Arial" pitchFamily="34" charset="0"/>
              </a:rPr>
              <a:t>ДЛЯ РЕЗУЛЬТАТИВНОСТИ КОРРЕКЦИОННО-РАЗВИВАЮЩЕЙ РАБОТЫ НЕОБХОДИМО УЧИТЫВАТЬ ОПРЕДЕЛЕННЫЕ УСЛОВИЯ: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Упражнения необходимо проводить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С начало детям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раннего возраста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учить выполнять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пальчиковые игры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 простого к сложному.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2.Занятия проводятся утром в доброжелательной обстановке;</a:t>
            </a:r>
          </a:p>
          <a:p>
            <a:pPr marL="142200" indent="0">
              <a:buNone/>
              <a:tabLst>
                <a:tab pos="2844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от детей требуется точное выполнение движений и приемов;</a:t>
            </a:r>
          </a:p>
          <a:p>
            <a:pPr marL="142200" indent="0">
              <a:buNone/>
              <a:tabLst>
                <a:tab pos="2844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упражнения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проводятся стоя или сидя за столом;</a:t>
            </a:r>
          </a:p>
          <a:p>
            <a:pPr marL="142200" indent="0">
              <a:buNone/>
              <a:tabLst>
                <a:tab pos="2844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упражнения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проводятся по специально разработанным комплексам;</a:t>
            </a:r>
          </a:p>
          <a:p>
            <a:pPr marL="142200" indent="0">
              <a:buNone/>
              <a:tabLst>
                <a:tab pos="284400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длительность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занятий по одному комплексу составляет две недели.</a:t>
            </a:r>
          </a:p>
          <a:p>
            <a:pPr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 все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упражнения целесообразно проводить с использованием музыкального сопровождения.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540000"/>
            <a:ext cx="9071640" cy="621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r>
              <a:rPr smtClean="0"/>
              <a:t>Упражнение "Ухо-нос"Колечки""</a:t>
            </a:r>
          </a:p>
        </p:txBody>
      </p:sp>
      <p:pic>
        <p:nvPicPr>
          <p:cNvPr id="4" name="Placeholder 3" descr="1000000000000275000001D82E79BC5D.pn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0000" y="1562400"/>
            <a:ext cx="3600000" cy="311760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00000000275000001D80A4B814D.pn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5577480" y="3542400"/>
            <a:ext cx="3422520" cy="293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360" y="-152604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540000"/>
            <a:ext cx="9071640" cy="621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Placeholder 3" descr="10000000000001880000026FADB025E6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260000" y="1260000"/>
            <a:ext cx="3600000" cy="5040000"/>
          </a:xfrm>
          <a:prstGeom prst="rect">
            <a:avLst/>
          </a:prstGeom>
          <a:ln w="0">
            <a:noFill/>
          </a:ln>
        </p:spPr>
      </p:pic>
      <p:pic>
        <p:nvPicPr>
          <p:cNvPr id="5" name="Placeholder 3" descr="100002000000019000000190374FCB11.gif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300000" y="1905480"/>
            <a:ext cx="3060000" cy="331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-22449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4000" y="540000"/>
            <a:ext cx="9071640" cy="62182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Placeholder 3" descr="10000000000001F40000026C3E0D50ED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00000" y="1620000"/>
            <a:ext cx="3960000" cy="450000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pic>
        <p:nvPicPr>
          <p:cNvPr id="7" name="Placeholder 3" descr="10000000000001B1000002818C720DC0.jp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5580000" y="1440000"/>
            <a:ext cx="3420000" cy="45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-126000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8360" y="590760"/>
            <a:ext cx="9071640" cy="624924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4" name="Placeholder 3" descr="1000000000000320000003201052527E.jpg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080000" y="2160000"/>
            <a:ext cx="3780000" cy="316332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sp>
        <p:nvSpPr>
          <p:cNvPr id="7" name="TextBox 6"/>
          <p:cNvSpPr/>
          <p:nvPr/>
        </p:nvSpPr>
        <p:spPr>
          <a:xfrm>
            <a:off x="5016960" y="3549240"/>
            <a:ext cx="180720" cy="522000"/>
          </a:xfrm>
          <a:prstGeom prst="rect">
            <a:avLst/>
          </a:prstGeom>
          <a:noFill/>
          <a:ln w="0"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/>
          <a:lstStyle/>
          <a:p>
            <a:endParaRPr lang="en-US" sz="1800" dirty="0" smtClean="0">
              <a:latin typeface="Arial" charset="0"/>
            </a:endParaRPr>
          </a:p>
          <a:p>
            <a:endParaRPr lang="en-US" sz="1800" dirty="0" smtClean="0">
              <a:latin typeface="Arial" charset="0"/>
            </a:endParaRPr>
          </a:p>
        </p:txBody>
      </p:sp>
      <p:pic>
        <p:nvPicPr>
          <p:cNvPr id="8" name="Placeholder 3" descr="10000000000001CC000002B0AE4B4280.jpg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5580000" y="1800000"/>
            <a:ext cx="3420000" cy="45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Office PowerPoint</Application>
  <PresentationFormat>Произвольный</PresentationFormat>
  <Paragraphs>43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Lenovo</dc:creator>
  <cp:lastModifiedBy>Lenovo</cp:lastModifiedBy>
  <cp:revision>2</cp:revision>
  <dcterms:created xsi:type="dcterms:W3CDTF">2006-08-16T00:00:00Z</dcterms:created>
  <dcterms:modified xsi:type="dcterms:W3CDTF">2018-02-11T08:57:23Z</dcterms:modified>
</cp:coreProperties>
</file>