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8" r:id="rId3"/>
    <p:sldId id="265" r:id="rId4"/>
    <p:sldId id="260" r:id="rId5"/>
    <p:sldId id="259" r:id="rId6"/>
    <p:sldId id="261" r:id="rId7"/>
    <p:sldId id="262" r:id="rId8"/>
    <p:sldId id="263" r:id="rId9"/>
    <p:sldId id="264" r:id="rId10"/>
    <p:sldId id="266"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B7D86929-7A93-410F-B391-8AD45601C744}" type="datetimeFigureOut">
              <a:rPr lang="ru-RU" smtClean="0"/>
              <a:pPr/>
              <a:t>15.02.2017</a:t>
            </a:fld>
            <a:endParaRPr lang="ru-RU" dirty="0"/>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dirty="0"/>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CFB91D3F-BDEC-4CCE-8E19-C7DC6748A9E1}"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7D86929-7A93-410F-B391-8AD45601C744}" type="datetimeFigureOut">
              <a:rPr lang="ru-RU" smtClean="0"/>
              <a:pPr/>
              <a:t>15.02.2017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CFB91D3F-BDEC-4CCE-8E19-C7DC6748A9E1}"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7D86929-7A93-410F-B391-8AD45601C744}" type="datetimeFigureOut">
              <a:rPr lang="ru-RU" smtClean="0"/>
              <a:pPr/>
              <a:t>15.02.2017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CFB91D3F-BDEC-4CCE-8E19-C7DC6748A9E1}"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Содержимое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B7D86929-7A93-410F-B391-8AD45601C744}" type="datetimeFigureOut">
              <a:rPr lang="ru-RU" smtClean="0"/>
              <a:pPr/>
              <a:t>15.02.2017</a:t>
            </a:fld>
            <a:endParaRPr lang="ru-RU" dirty="0"/>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dirty="0"/>
          </a:p>
        </p:txBody>
      </p:sp>
      <p:sp>
        <p:nvSpPr>
          <p:cNvPr id="6" name="Номер слайда 5"/>
          <p:cNvSpPr>
            <a:spLocks noGrp="1"/>
          </p:cNvSpPr>
          <p:nvPr>
            <p:ph type="sldNum" sz="quarter" idx="12"/>
          </p:nvPr>
        </p:nvSpPr>
        <p:spPr/>
        <p:txBody>
          <a:bodyPr/>
          <a:lstStyle/>
          <a:p>
            <a:fld id="{CFB91D3F-BDEC-4CCE-8E19-C7DC6748A9E1}"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dirty="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Дата 3"/>
          <p:cNvSpPr>
            <a:spLocks noGrp="1"/>
          </p:cNvSpPr>
          <p:nvPr>
            <p:ph type="dt" sz="half" idx="10"/>
          </p:nvPr>
        </p:nvSpPr>
        <p:spPr>
          <a:xfrm>
            <a:off x="6955632" y="6477000"/>
            <a:ext cx="2133600" cy="304800"/>
          </a:xfrm>
        </p:spPr>
        <p:txBody>
          <a:bodyPr/>
          <a:lstStyle/>
          <a:p>
            <a:fld id="{B7D86929-7A93-410F-B391-8AD45601C744}" type="datetimeFigureOut">
              <a:rPr lang="ru-RU" smtClean="0"/>
              <a:pPr/>
              <a:t>15.02.2017</a:t>
            </a:fld>
            <a:endParaRPr lang="ru-RU" dirty="0"/>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dirty="0"/>
          </a:p>
        </p:txBody>
      </p:sp>
      <p:sp>
        <p:nvSpPr>
          <p:cNvPr id="6" name="Номер слайда 5"/>
          <p:cNvSpPr>
            <a:spLocks noGrp="1"/>
          </p:cNvSpPr>
          <p:nvPr>
            <p:ph type="sldNum" sz="quarter" idx="12"/>
          </p:nvPr>
        </p:nvSpPr>
        <p:spPr>
          <a:xfrm>
            <a:off x="8451056" y="809624"/>
            <a:ext cx="502920" cy="300831"/>
          </a:xfrm>
        </p:spPr>
        <p:txBody>
          <a:bodyPr/>
          <a:lstStyle/>
          <a:p>
            <a:fld id="{CFB91D3F-BDEC-4CCE-8E19-C7DC6748A9E1}" type="slidenum">
              <a:rPr lang="ru-RU" smtClean="0"/>
              <a:pPr/>
              <a:t>‹#›</a:t>
            </a:fld>
            <a:endParaRPr lang="ru-RU" dirty="0"/>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B7D86929-7A93-410F-B391-8AD45601C744}" type="datetimeFigureOut">
              <a:rPr lang="ru-RU" smtClean="0"/>
              <a:pPr/>
              <a:t>15.02.2017</a:t>
            </a:fld>
            <a:endParaRPr lang="ru-RU" dirty="0"/>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dirty="0"/>
          </a:p>
        </p:txBody>
      </p:sp>
      <p:sp>
        <p:nvSpPr>
          <p:cNvPr id="7" name="Номер слайда 6"/>
          <p:cNvSpPr>
            <a:spLocks noGrp="1"/>
          </p:cNvSpPr>
          <p:nvPr>
            <p:ph type="sldNum" sz="quarter" idx="12"/>
          </p:nvPr>
        </p:nvSpPr>
        <p:spPr>
          <a:xfrm>
            <a:off x="7589520" y="6480969"/>
            <a:ext cx="502920" cy="301752"/>
          </a:xfrm>
        </p:spPr>
        <p:txBody>
          <a:bodyPr/>
          <a:lstStyle/>
          <a:p>
            <a:fld id="{CFB91D3F-BDEC-4CCE-8E19-C7DC6748A9E1}"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B7D86929-7A93-410F-B391-8AD45601C744}" type="datetimeFigureOut">
              <a:rPr lang="ru-RU" smtClean="0"/>
              <a:pPr/>
              <a:t>15.02.2017</a:t>
            </a:fld>
            <a:endParaRPr lang="ru-RU" dirty="0"/>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dirty="0"/>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CFB91D3F-BDEC-4CCE-8E19-C7DC6748A9E1}" type="slidenum">
              <a:rPr lang="ru-RU" smtClean="0"/>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B7D86929-7A93-410F-B391-8AD45601C744}" type="datetimeFigureOut">
              <a:rPr lang="ru-RU" smtClean="0"/>
              <a:pPr/>
              <a:t>15.02.2017</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CFB91D3F-BDEC-4CCE-8E19-C7DC6748A9E1}"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B7D86929-7A93-410F-B391-8AD45601C744}" type="datetimeFigureOut">
              <a:rPr lang="ru-RU" smtClean="0"/>
              <a:pPr/>
              <a:t>15.02.2017</a:t>
            </a:fld>
            <a:endParaRPr lang="ru-RU" dirty="0"/>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dirty="0"/>
          </a:p>
        </p:txBody>
      </p:sp>
      <p:sp>
        <p:nvSpPr>
          <p:cNvPr id="4" name="Номер слайда 3"/>
          <p:cNvSpPr>
            <a:spLocks noGrp="1"/>
          </p:cNvSpPr>
          <p:nvPr>
            <p:ph type="sldNum" sz="quarter" idx="12"/>
          </p:nvPr>
        </p:nvSpPr>
        <p:spPr>
          <a:xfrm>
            <a:off x="7589520" y="6480969"/>
            <a:ext cx="502920" cy="301752"/>
          </a:xfrm>
        </p:spPr>
        <p:txBody>
          <a:bodyPr/>
          <a:lstStyle/>
          <a:p>
            <a:fld id="{CFB91D3F-BDEC-4CCE-8E19-C7DC6748A9E1}"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B7D86929-7A93-410F-B391-8AD45601C744}" type="datetimeFigureOut">
              <a:rPr lang="ru-RU" smtClean="0"/>
              <a:pPr/>
              <a:t>15.02.2017</a:t>
            </a:fld>
            <a:endParaRPr lang="ru-RU" dirty="0"/>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dirty="0"/>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CFB91D3F-BDEC-4CCE-8E19-C7DC6748A9E1}" type="slidenum">
              <a:rPr lang="ru-RU" smtClean="0"/>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dirty="0"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B7D86929-7A93-410F-B391-8AD45601C744}" type="datetimeFigureOut">
              <a:rPr lang="ru-RU" smtClean="0"/>
              <a:pPr/>
              <a:t>15.02.2017</a:t>
            </a:fld>
            <a:endParaRPr lang="ru-RU" dirty="0"/>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dirty="0"/>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CFB91D3F-BDEC-4CCE-8E19-C7DC6748A9E1}" type="slidenum">
              <a:rPr lang="ru-RU" smtClean="0"/>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B7D86929-7A93-410F-B391-8AD45601C744}" type="datetimeFigureOut">
              <a:rPr lang="ru-RU" smtClean="0"/>
              <a:pPr/>
              <a:t>15.02.2017</a:t>
            </a:fld>
            <a:endParaRPr lang="ru-RU" dirty="0"/>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dirty="0"/>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CFB91D3F-BDEC-4CCE-8E19-C7DC6748A9E1}" type="slidenum">
              <a:rPr lang="ru-RU" smtClean="0"/>
              <a:pPr/>
              <a:t>‹#›</a:t>
            </a:fld>
            <a:endParaRPr lang="ru-RU" dirty="0"/>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dirty="0" smtClean="0"/>
              <a:t>School uniform form in Russia and America</a:t>
            </a:r>
            <a:endParaRPr lang="ru-RU" dirty="0"/>
          </a:p>
        </p:txBody>
      </p:sp>
      <p:sp>
        <p:nvSpPr>
          <p:cNvPr id="3" name="Подзаголовок 2"/>
          <p:cNvSpPr>
            <a:spLocks noGrp="1"/>
          </p:cNvSpPr>
          <p:nvPr>
            <p:ph type="subTitle" idx="1"/>
          </p:nvPr>
        </p:nvSpPr>
        <p:spPr>
          <a:xfrm>
            <a:off x="928662" y="4929198"/>
            <a:ext cx="8062912" cy="1752600"/>
          </a:xfrm>
        </p:spPr>
        <p:txBody>
          <a:bodyPr/>
          <a:lstStyle/>
          <a:p>
            <a:r>
              <a:rPr lang="en-US" dirty="0" smtClean="0"/>
              <a:t>Dasha Kuzmina</a:t>
            </a:r>
          </a:p>
          <a:p>
            <a:r>
              <a:rPr lang="ru-RU" dirty="0" smtClean="0"/>
              <a:t> </a:t>
            </a:r>
            <a:r>
              <a:rPr lang="en-GB" dirty="0" smtClean="0"/>
              <a:t>Dasha Timohina</a:t>
            </a:r>
          </a:p>
          <a:p>
            <a:r>
              <a:rPr lang="en-GB" dirty="0" smtClean="0"/>
              <a:t> 9 </a:t>
            </a:r>
            <a:r>
              <a:rPr lang="en-GB" dirty="0" smtClean="0"/>
              <a:t>form </a:t>
            </a:r>
            <a:r>
              <a:rPr lang="en-GB" dirty="0" smtClean="0"/>
              <a:t> </a:t>
            </a:r>
            <a:r>
              <a:rPr lang="ru-RU" dirty="0" smtClean="0"/>
              <a:t> </a:t>
            </a:r>
            <a:endParaRPr lang="ru-RU" dirty="0"/>
          </a:p>
        </p:txBody>
      </p:sp>
      <p:pic>
        <p:nvPicPr>
          <p:cNvPr id="63490" name="Picture 2" descr="https://ericinlithuania.files.wordpress.com/2011/10/u-s-flag.jpg"/>
          <p:cNvPicPr>
            <a:picLocks noChangeAspect="1" noChangeArrowheads="1"/>
          </p:cNvPicPr>
          <p:nvPr/>
        </p:nvPicPr>
        <p:blipFill>
          <a:blip r:embed="rId2" cstate="print"/>
          <a:srcRect/>
          <a:stretch>
            <a:fillRect/>
          </a:stretch>
        </p:blipFill>
        <p:spPr bwMode="auto">
          <a:xfrm>
            <a:off x="428596" y="2428867"/>
            <a:ext cx="2714643" cy="1526987"/>
          </a:xfrm>
          <a:prstGeom prst="rect">
            <a:avLst/>
          </a:prstGeom>
          <a:noFill/>
        </p:spPr>
      </p:pic>
      <p:pic>
        <p:nvPicPr>
          <p:cNvPr id="63492" name="Picture 4" descr="https://www.1zoom.ru/big2/112/328986-alexfas01.jpg"/>
          <p:cNvPicPr>
            <a:picLocks noChangeAspect="1" noChangeArrowheads="1"/>
          </p:cNvPicPr>
          <p:nvPr/>
        </p:nvPicPr>
        <p:blipFill>
          <a:blip r:embed="rId3" cstate="print"/>
          <a:srcRect/>
          <a:stretch>
            <a:fillRect/>
          </a:stretch>
        </p:blipFill>
        <p:spPr bwMode="auto">
          <a:xfrm>
            <a:off x="428596" y="4071942"/>
            <a:ext cx="2794020" cy="1571636"/>
          </a:xfrm>
          <a:prstGeom prst="rect">
            <a:avLst/>
          </a:prstGeom>
          <a:noFill/>
        </p:spPr>
      </p:pic>
      <p:pic>
        <p:nvPicPr>
          <p:cNvPr id="63494" name="Picture 6" descr="http://www.1zoom.net/big2/261/328989-alexfas01.jpg"/>
          <p:cNvPicPr>
            <a:picLocks noChangeAspect="1" noChangeArrowheads="1"/>
          </p:cNvPicPr>
          <p:nvPr/>
        </p:nvPicPr>
        <p:blipFill>
          <a:blip r:embed="rId4" cstate="print"/>
          <a:srcRect/>
          <a:stretch>
            <a:fillRect/>
          </a:stretch>
        </p:blipFill>
        <p:spPr bwMode="auto">
          <a:xfrm>
            <a:off x="3571868" y="2500306"/>
            <a:ext cx="2540018" cy="1428760"/>
          </a:xfrm>
          <a:prstGeom prst="rect">
            <a:avLst/>
          </a:prstGeom>
          <a:noFill/>
        </p:spPr>
      </p:pic>
      <p:pic>
        <p:nvPicPr>
          <p:cNvPr id="63496" name="Picture 8" descr="http://g03.a.alicdn.com/kf/HTB10_9tMpXXXXalXVXXq6xXFXXXw/High-Quality-font-b-Red-b-font-CCCP-Union-of-Soviet-Socialist-Republics-USSR-font-b.jpg"/>
          <p:cNvPicPr>
            <a:picLocks noChangeAspect="1" noChangeArrowheads="1"/>
          </p:cNvPicPr>
          <p:nvPr/>
        </p:nvPicPr>
        <p:blipFill>
          <a:blip r:embed="rId5" cstate="print"/>
          <a:srcRect/>
          <a:stretch>
            <a:fillRect/>
          </a:stretch>
        </p:blipFill>
        <p:spPr bwMode="auto">
          <a:xfrm>
            <a:off x="3428992" y="4143380"/>
            <a:ext cx="2428892" cy="142876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1538" y="2857496"/>
            <a:ext cx="7130478" cy="707886"/>
          </a:xfrm>
          <a:prstGeom prst="rect">
            <a:avLst/>
          </a:prstGeom>
        </p:spPr>
        <p:txBody>
          <a:bodyPr wrap="square">
            <a:spAutoFit/>
          </a:bodyPr>
          <a:lstStyle/>
          <a:p>
            <a:r>
              <a:rPr lang="en-US" sz="4000" u="sng" dirty="0" smtClean="0">
                <a:solidFill>
                  <a:schemeClr val="accent6">
                    <a:lumMod val="50000"/>
                  </a:schemeClr>
                </a:solidFill>
                <a:latin typeface="Arial Rounded MT Bold" pitchFamily="34" charset="0"/>
              </a:rPr>
              <a:t>Thank you for your attention</a:t>
            </a:r>
            <a:endParaRPr lang="ru-RU" sz="4000" u="sng" dirty="0">
              <a:solidFill>
                <a:schemeClr val="accent6">
                  <a:lumMod val="50000"/>
                </a:schemeClr>
              </a:solidFill>
            </a:endParaRPr>
          </a:p>
        </p:txBody>
      </p:sp>
      <p:sp>
        <p:nvSpPr>
          <p:cNvPr id="3" name="Сердце 2"/>
          <p:cNvSpPr/>
          <p:nvPr/>
        </p:nvSpPr>
        <p:spPr>
          <a:xfrm>
            <a:off x="8143900" y="3000372"/>
            <a:ext cx="500066" cy="500066"/>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14414" y="357167"/>
            <a:ext cx="5643586" cy="6001643"/>
          </a:xfrm>
          <a:prstGeom prst="rect">
            <a:avLst/>
          </a:prstGeom>
        </p:spPr>
        <p:txBody>
          <a:bodyPr wrap="square">
            <a:spAutoFit/>
          </a:bodyPr>
          <a:lstStyle/>
          <a:p>
            <a:r>
              <a:rPr lang="en-US" sz="2400" u="sng" dirty="0">
                <a:solidFill>
                  <a:schemeClr val="accent6">
                    <a:lumMod val="50000"/>
                  </a:schemeClr>
                </a:solidFill>
                <a:latin typeface="Arial Rounded MT Bold" pitchFamily="34" charset="0"/>
              </a:rPr>
              <a:t>«The emergence of </a:t>
            </a:r>
            <a:r>
              <a:rPr lang="en-US" sz="2400" u="sng" dirty="0" smtClean="0">
                <a:solidFill>
                  <a:schemeClr val="accent6">
                    <a:lumMod val="50000"/>
                  </a:schemeClr>
                </a:solidFill>
                <a:latin typeface="Arial Rounded MT Bold" pitchFamily="34" charset="0"/>
              </a:rPr>
              <a:t>school uniforms»</a:t>
            </a:r>
          </a:p>
          <a:p>
            <a:r>
              <a:rPr lang="en-US" sz="2400" dirty="0" smtClean="0">
                <a:solidFill>
                  <a:schemeClr val="accent6">
                    <a:lumMod val="50000"/>
                  </a:schemeClr>
                </a:solidFill>
                <a:latin typeface="Arial Rounded MT Bold" pitchFamily="34" charset="0"/>
              </a:rPr>
              <a:t>20 </a:t>
            </a:r>
            <a:r>
              <a:rPr lang="en-US" sz="2400" dirty="0">
                <a:solidFill>
                  <a:schemeClr val="accent6">
                    <a:lumMod val="50000"/>
                  </a:schemeClr>
                </a:solidFill>
                <a:latin typeface="Arial Rounded MT Bold" pitchFamily="34" charset="0"/>
              </a:rPr>
              <a:t>years ago, according to the Law of </a:t>
            </a:r>
            <a:r>
              <a:rPr lang="en-US" sz="2400" dirty="0" smtClean="0">
                <a:solidFill>
                  <a:schemeClr val="accent6">
                    <a:lumMod val="50000"/>
                  </a:schemeClr>
                </a:solidFill>
                <a:latin typeface="Arial Rounded MT Bold" pitchFamily="34" charset="0"/>
              </a:rPr>
              <a:t>the Russian </a:t>
            </a:r>
            <a:r>
              <a:rPr lang="en-US" sz="2400" dirty="0">
                <a:solidFill>
                  <a:schemeClr val="accent6">
                    <a:lumMod val="50000"/>
                  </a:schemeClr>
                </a:solidFill>
                <a:latin typeface="Arial Rounded MT Bold" pitchFamily="34" charset="0"/>
              </a:rPr>
              <a:t>Federation number 3266 - 1 «On education» , adopted in 1992, was abolished the mandatory wearing of school uniforms in Russian schools</a:t>
            </a:r>
            <a:r>
              <a:rPr lang="en-US" sz="2400" dirty="0" smtClean="0">
                <a:solidFill>
                  <a:schemeClr val="accent6">
                    <a:lumMod val="50000"/>
                  </a:schemeClr>
                </a:solidFill>
                <a:latin typeface="Arial Rounded MT Bold" pitchFamily="34" charset="0"/>
              </a:rPr>
              <a:t>.</a:t>
            </a:r>
          </a:p>
          <a:p>
            <a:r>
              <a:rPr lang="en-US" sz="2400" dirty="0" smtClean="0">
                <a:solidFill>
                  <a:schemeClr val="accent6">
                    <a:lumMod val="50000"/>
                  </a:schemeClr>
                </a:solidFill>
                <a:latin typeface="Arial Rounded MT Bold" pitchFamily="34" charset="0"/>
              </a:rPr>
              <a:t> </a:t>
            </a:r>
            <a:r>
              <a:rPr lang="en-US" sz="2400" dirty="0">
                <a:solidFill>
                  <a:schemeClr val="accent6">
                    <a:lumMod val="50000"/>
                  </a:schemeClr>
                </a:solidFill>
                <a:latin typeface="Arial Rounded MT Bold" pitchFamily="34" charset="0"/>
              </a:rPr>
              <a:t>Students have </a:t>
            </a:r>
            <a:r>
              <a:rPr lang="en-US" sz="2400" dirty="0" smtClean="0">
                <a:solidFill>
                  <a:schemeClr val="accent6">
                    <a:lumMod val="50000"/>
                  </a:schemeClr>
                </a:solidFill>
                <a:latin typeface="Arial Rounded MT Bold" pitchFamily="34" charset="0"/>
              </a:rPr>
              <a:t>changed </a:t>
            </a:r>
            <a:r>
              <a:rPr lang="en-US" sz="2400" dirty="0">
                <a:solidFill>
                  <a:schemeClr val="accent6">
                    <a:lumMod val="50000"/>
                  </a:schemeClr>
                </a:solidFill>
                <a:latin typeface="Arial Rounded MT Bold" pitchFamily="34" charset="0"/>
              </a:rPr>
              <a:t>their brown and blue suits to casual wear.</a:t>
            </a:r>
            <a:r>
              <a:rPr lang="en-US" sz="2400" dirty="0" smtClean="0">
                <a:solidFill>
                  <a:schemeClr val="accent6">
                    <a:lumMod val="50000"/>
                  </a:schemeClr>
                </a:solidFill>
                <a:latin typeface="Arial Rounded MT Bold" pitchFamily="34" charset="0"/>
              </a:rPr>
              <a:t/>
            </a:r>
            <a:br>
              <a:rPr lang="en-US" sz="2400" dirty="0" smtClean="0">
                <a:solidFill>
                  <a:schemeClr val="accent6">
                    <a:lumMod val="50000"/>
                  </a:schemeClr>
                </a:solidFill>
                <a:latin typeface="Arial Rounded MT Bold" pitchFamily="34" charset="0"/>
              </a:rPr>
            </a:br>
            <a:r>
              <a:rPr lang="en-US" sz="2400" dirty="0">
                <a:solidFill>
                  <a:schemeClr val="accent6">
                    <a:lumMod val="50000"/>
                  </a:schemeClr>
                </a:solidFill>
                <a:latin typeface="Arial Rounded MT Bold" pitchFamily="34" charset="0"/>
              </a:rPr>
              <a:t>Increasingly, in the media and on internet forums began discussing the introduction of school uniforms. </a:t>
            </a:r>
            <a:endParaRPr lang="en-US" sz="2400" dirty="0" smtClean="0">
              <a:solidFill>
                <a:schemeClr val="accent6">
                  <a:lumMod val="50000"/>
                </a:schemeClr>
              </a:solidFill>
              <a:latin typeface="Arial Rounded MT Bold" pitchFamily="34" charset="0"/>
            </a:endParaRPr>
          </a:p>
          <a:p>
            <a:r>
              <a:rPr lang="en-US" sz="2400" dirty="0" smtClean="0">
                <a:solidFill>
                  <a:schemeClr val="accent6">
                    <a:lumMod val="50000"/>
                  </a:schemeClr>
                </a:solidFill>
                <a:latin typeface="Arial Rounded MT Bold" pitchFamily="34" charset="0"/>
              </a:rPr>
              <a:t>This </a:t>
            </a:r>
            <a:r>
              <a:rPr lang="en-US" sz="2400" dirty="0">
                <a:solidFill>
                  <a:schemeClr val="accent6">
                    <a:lumMod val="50000"/>
                  </a:schemeClr>
                </a:solidFill>
                <a:latin typeface="Arial Rounded MT Bold" pitchFamily="34" charset="0"/>
              </a:rPr>
              <a:t>opinion was expressed by students, parents, school principals, journalists</a:t>
            </a:r>
            <a:endParaRPr lang="ru-RU" sz="2400"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http://kms.ru/wp-content/uploads/2015/08/uniform.jpg"/>
          <p:cNvPicPr>
            <a:picLocks noChangeAspect="1" noChangeArrowheads="1"/>
          </p:cNvPicPr>
          <p:nvPr/>
        </p:nvPicPr>
        <p:blipFill>
          <a:blip r:embed="rId2"/>
          <a:srcRect/>
          <a:stretch>
            <a:fillRect/>
          </a:stretch>
        </p:blipFill>
        <p:spPr bwMode="auto">
          <a:xfrm>
            <a:off x="357158" y="785794"/>
            <a:ext cx="4366546" cy="2428892"/>
          </a:xfrm>
          <a:prstGeom prst="rect">
            <a:avLst/>
          </a:prstGeom>
          <a:noFill/>
        </p:spPr>
      </p:pic>
      <p:pic>
        <p:nvPicPr>
          <p:cNvPr id="71684" name="Picture 4" descr="http://newspile.ru/medias/news_images/2016/02/15/1455569464_1114560904.jpg"/>
          <p:cNvPicPr>
            <a:picLocks noChangeAspect="1" noChangeArrowheads="1"/>
          </p:cNvPicPr>
          <p:nvPr/>
        </p:nvPicPr>
        <p:blipFill>
          <a:blip r:embed="rId3"/>
          <a:srcRect/>
          <a:stretch>
            <a:fillRect/>
          </a:stretch>
        </p:blipFill>
        <p:spPr bwMode="auto">
          <a:xfrm>
            <a:off x="4857752" y="642918"/>
            <a:ext cx="3929090" cy="2616312"/>
          </a:xfrm>
          <a:prstGeom prst="rect">
            <a:avLst/>
          </a:prstGeom>
          <a:noFill/>
        </p:spPr>
      </p:pic>
      <p:pic>
        <p:nvPicPr>
          <p:cNvPr id="71686" name="Picture 6" descr="http://gallery.ykt.ru/galleries/roditel/2013/08/24/1339681_6.JPG"/>
          <p:cNvPicPr>
            <a:picLocks noChangeAspect="1" noChangeArrowheads="1"/>
          </p:cNvPicPr>
          <p:nvPr/>
        </p:nvPicPr>
        <p:blipFill>
          <a:blip r:embed="rId4"/>
          <a:srcRect/>
          <a:stretch>
            <a:fillRect/>
          </a:stretch>
        </p:blipFill>
        <p:spPr bwMode="auto">
          <a:xfrm>
            <a:off x="214282" y="3714752"/>
            <a:ext cx="4575538" cy="2571768"/>
          </a:xfrm>
          <a:prstGeom prst="rect">
            <a:avLst/>
          </a:prstGeom>
          <a:noFill/>
        </p:spPr>
      </p:pic>
      <p:pic>
        <p:nvPicPr>
          <p:cNvPr id="71688" name="Picture 8" descr="http://www.ru.all.biz/img/ru/catalog/1707629.jpeg"/>
          <p:cNvPicPr>
            <a:picLocks noChangeAspect="1" noChangeArrowheads="1"/>
          </p:cNvPicPr>
          <p:nvPr/>
        </p:nvPicPr>
        <p:blipFill>
          <a:blip r:embed="rId5" cstate="print"/>
          <a:srcRect/>
          <a:stretch>
            <a:fillRect/>
          </a:stretch>
        </p:blipFill>
        <p:spPr bwMode="auto">
          <a:xfrm>
            <a:off x="6072198" y="3714752"/>
            <a:ext cx="2071702" cy="2902559"/>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28794" y="428604"/>
            <a:ext cx="5214974" cy="6001643"/>
          </a:xfrm>
          <a:prstGeom prst="rect">
            <a:avLst/>
          </a:prstGeom>
        </p:spPr>
        <p:txBody>
          <a:bodyPr wrap="square">
            <a:spAutoFit/>
          </a:bodyPr>
          <a:lstStyle/>
          <a:p>
            <a:r>
              <a:rPr lang="en-US" sz="2400" u="sng" dirty="0">
                <a:solidFill>
                  <a:schemeClr val="accent6">
                    <a:lumMod val="50000"/>
                  </a:schemeClr>
                </a:solidFill>
                <a:latin typeface="Arial Rounded MT Bold" pitchFamily="34" charset="0"/>
              </a:rPr>
              <a:t>«School uniforms in the USSR »</a:t>
            </a:r>
            <a:r>
              <a:rPr lang="en-US" sz="2400" dirty="0" smtClean="0">
                <a:solidFill>
                  <a:schemeClr val="accent6">
                    <a:lumMod val="50000"/>
                  </a:schemeClr>
                </a:solidFill>
                <a:latin typeface="Arial Rounded MT Bold" pitchFamily="34" charset="0"/>
              </a:rPr>
              <a:t/>
            </a:r>
            <a:br>
              <a:rPr lang="en-US" sz="2400" dirty="0" smtClean="0">
                <a:solidFill>
                  <a:schemeClr val="accent6">
                    <a:lumMod val="50000"/>
                  </a:schemeClr>
                </a:solidFill>
                <a:latin typeface="Arial Rounded MT Bold" pitchFamily="34" charset="0"/>
              </a:rPr>
            </a:br>
            <a:r>
              <a:rPr lang="en-US" sz="2400" dirty="0">
                <a:solidFill>
                  <a:schemeClr val="accent6">
                    <a:lumMod val="50000"/>
                  </a:schemeClr>
                </a:solidFill>
                <a:latin typeface="Arial Rounded MT Bold" pitchFamily="34" charset="0"/>
              </a:rPr>
              <a:t>In 1918, the gymnasium form of pre-revolutionary Russia was abolished as part of the Unified Labor Soviet school. </a:t>
            </a:r>
            <a:r>
              <a:rPr lang="en-US" sz="2400" dirty="0" smtClean="0">
                <a:solidFill>
                  <a:schemeClr val="accent6">
                    <a:lumMod val="50000"/>
                  </a:schemeClr>
                </a:solidFill>
                <a:latin typeface="Arial Rounded MT Bold" pitchFamily="34" charset="0"/>
              </a:rPr>
              <a:t/>
            </a:r>
            <a:br>
              <a:rPr lang="en-US" sz="2400" dirty="0" smtClean="0">
                <a:solidFill>
                  <a:schemeClr val="accent6">
                    <a:lumMod val="50000"/>
                  </a:schemeClr>
                </a:solidFill>
                <a:latin typeface="Arial Rounded MT Bold" pitchFamily="34" charset="0"/>
              </a:rPr>
            </a:br>
            <a:r>
              <a:rPr lang="en-US" sz="2400" dirty="0">
                <a:solidFill>
                  <a:schemeClr val="accent6">
                    <a:lumMod val="50000"/>
                  </a:schemeClr>
                </a:solidFill>
                <a:latin typeface="Arial Rounded MT Bold" pitchFamily="34" charset="0"/>
              </a:rPr>
              <a:t>This failure on the form was one very important reason poverty. Children went to school wearing clothes parents could give them.</a:t>
            </a:r>
            <a:r>
              <a:rPr lang="en-US" sz="2400" dirty="0" smtClean="0">
                <a:solidFill>
                  <a:schemeClr val="accent6">
                    <a:lumMod val="50000"/>
                  </a:schemeClr>
                </a:solidFill>
                <a:latin typeface="Arial Rounded MT Bold" pitchFamily="34" charset="0"/>
              </a:rPr>
              <a:t/>
            </a:r>
            <a:br>
              <a:rPr lang="en-US" sz="2400" dirty="0" smtClean="0">
                <a:solidFill>
                  <a:schemeClr val="accent6">
                    <a:lumMod val="50000"/>
                  </a:schemeClr>
                </a:solidFill>
                <a:latin typeface="Arial Rounded MT Bold" pitchFamily="34" charset="0"/>
              </a:rPr>
            </a:br>
            <a:r>
              <a:rPr lang="en-US" sz="2400" dirty="0">
                <a:solidFill>
                  <a:schemeClr val="accent6">
                    <a:lumMod val="50000"/>
                  </a:schemeClr>
                </a:solidFill>
                <a:latin typeface="Arial Rounded MT Bold" pitchFamily="34" charset="0"/>
              </a:rPr>
              <a:t>The exception in 1930 was only a pioneering form-and that is completely unified form had only in such camps-giants as the "</a:t>
            </a:r>
            <a:r>
              <a:rPr lang="en-US" sz="2400" dirty="0" err="1">
                <a:solidFill>
                  <a:schemeClr val="accent6">
                    <a:lumMod val="50000"/>
                  </a:schemeClr>
                </a:solidFill>
                <a:latin typeface="Arial Rounded MT Bold" pitchFamily="34" charset="0"/>
              </a:rPr>
              <a:t>Artek</a:t>
            </a:r>
            <a:r>
              <a:rPr lang="en-US" sz="2400" dirty="0">
                <a:solidFill>
                  <a:schemeClr val="accent6">
                    <a:lumMod val="50000"/>
                  </a:schemeClr>
                </a:solidFill>
                <a:latin typeface="Arial Rounded MT Bold" pitchFamily="34" charset="0"/>
              </a:rPr>
              <a:t>" or in specialized camps where there were opportunities for centralized tailoring</a:t>
            </a:r>
            <a:r>
              <a:rPr lang="en-US" sz="2000" dirty="0">
                <a:latin typeface="Arial Rounded MT Bold" pitchFamily="34" charset="0"/>
              </a:rPr>
              <a:t>.</a:t>
            </a:r>
            <a:endParaRPr lang="ru-RU"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http://novogireevo.mos.ru/upload/medialibrary/297/2.jpg"/>
          <p:cNvPicPr>
            <a:picLocks noChangeAspect="1" noChangeArrowheads="1"/>
          </p:cNvPicPr>
          <p:nvPr/>
        </p:nvPicPr>
        <p:blipFill>
          <a:blip r:embed="rId2"/>
          <a:srcRect/>
          <a:stretch>
            <a:fillRect/>
          </a:stretch>
        </p:blipFill>
        <p:spPr bwMode="auto">
          <a:xfrm>
            <a:off x="214282" y="1214422"/>
            <a:ext cx="2857488" cy="4464825"/>
          </a:xfrm>
          <a:prstGeom prst="rect">
            <a:avLst/>
          </a:prstGeom>
          <a:noFill/>
        </p:spPr>
      </p:pic>
      <p:pic>
        <p:nvPicPr>
          <p:cNvPr id="64516" name="Picture 4" descr="http://www.relook.ru/data/cache/2014nov/11/21/148050_53646nothumb500.jpg"/>
          <p:cNvPicPr>
            <a:picLocks noChangeAspect="1" noChangeArrowheads="1"/>
          </p:cNvPicPr>
          <p:nvPr/>
        </p:nvPicPr>
        <p:blipFill>
          <a:blip r:embed="rId3"/>
          <a:srcRect/>
          <a:stretch>
            <a:fillRect/>
          </a:stretch>
        </p:blipFill>
        <p:spPr bwMode="auto">
          <a:xfrm>
            <a:off x="6357950" y="1785926"/>
            <a:ext cx="2692474" cy="3747924"/>
          </a:xfrm>
          <a:prstGeom prst="rect">
            <a:avLst/>
          </a:prstGeom>
          <a:noFill/>
        </p:spPr>
      </p:pic>
      <p:pic>
        <p:nvPicPr>
          <p:cNvPr id="64518" name="Picture 6" descr="http://www.relook.ru/data/cache/2014nov/11/22/148053_29422nothumb500.jpg"/>
          <p:cNvPicPr>
            <a:picLocks noChangeAspect="1" noChangeArrowheads="1"/>
          </p:cNvPicPr>
          <p:nvPr/>
        </p:nvPicPr>
        <p:blipFill>
          <a:blip r:embed="rId4"/>
          <a:srcRect/>
          <a:stretch>
            <a:fillRect/>
          </a:stretch>
        </p:blipFill>
        <p:spPr bwMode="auto">
          <a:xfrm>
            <a:off x="3428992" y="428604"/>
            <a:ext cx="2671366" cy="3786190"/>
          </a:xfrm>
          <a:prstGeom prst="rect">
            <a:avLst/>
          </a:prstGeom>
          <a:noFill/>
        </p:spPr>
      </p:pic>
      <p:pic>
        <p:nvPicPr>
          <p:cNvPr id="64522" name="Picture 10" descr="http://news-play.ru/img.php?aHR0cHM6Ly9pLnl0aW1nLmNvbS92aS9QUEN6R2tsVHhSUS9tYXhyZXNkZWZhdWx0LmpwZw==.jpg"/>
          <p:cNvPicPr>
            <a:picLocks noChangeAspect="1" noChangeArrowheads="1"/>
          </p:cNvPicPr>
          <p:nvPr/>
        </p:nvPicPr>
        <p:blipFill>
          <a:blip r:embed="rId5"/>
          <a:srcRect/>
          <a:stretch>
            <a:fillRect/>
          </a:stretch>
        </p:blipFill>
        <p:spPr bwMode="auto">
          <a:xfrm>
            <a:off x="3143240" y="4643446"/>
            <a:ext cx="3143272" cy="1768091"/>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3108" y="357166"/>
            <a:ext cx="4714892" cy="6001643"/>
          </a:xfrm>
          <a:prstGeom prst="rect">
            <a:avLst/>
          </a:prstGeom>
        </p:spPr>
        <p:txBody>
          <a:bodyPr wrap="square">
            <a:spAutoFit/>
          </a:bodyPr>
          <a:lstStyle/>
          <a:p>
            <a:r>
              <a:rPr lang="en-US" sz="2400" u="sng" dirty="0">
                <a:solidFill>
                  <a:schemeClr val="accent6">
                    <a:lumMod val="50000"/>
                  </a:schemeClr>
                </a:solidFill>
                <a:latin typeface="Arial Rounded MT Bold" pitchFamily="34" charset="0"/>
              </a:rPr>
              <a:t>«School form in America»</a:t>
            </a:r>
            <a:r>
              <a:rPr lang="en-US" sz="2400" dirty="0" smtClean="0">
                <a:solidFill>
                  <a:schemeClr val="accent6">
                    <a:lumMod val="50000"/>
                  </a:schemeClr>
                </a:solidFill>
                <a:latin typeface="Arial Rounded MT Bold" pitchFamily="34" charset="0"/>
              </a:rPr>
              <a:t/>
            </a:r>
            <a:br>
              <a:rPr lang="en-US" sz="2400" dirty="0" smtClean="0">
                <a:solidFill>
                  <a:schemeClr val="accent6">
                    <a:lumMod val="50000"/>
                  </a:schemeClr>
                </a:solidFill>
                <a:latin typeface="Arial Rounded MT Bold" pitchFamily="34" charset="0"/>
              </a:rPr>
            </a:br>
            <a:r>
              <a:rPr lang="en-US" sz="2400" dirty="0">
                <a:solidFill>
                  <a:schemeClr val="accent6">
                    <a:lumMod val="50000"/>
                  </a:schemeClr>
                </a:solidFill>
                <a:latin typeface="Arial Rounded MT Bold" pitchFamily="34" charset="0"/>
              </a:rPr>
              <a:t>School uniforms distributed in America, mainly in private schools. And it contains the logo of the institution. In conventional public schools, not every school uniform. But there are certain rules of style of dress. And in different institutions have different rules. For example, the </a:t>
            </a:r>
            <a:r>
              <a:rPr lang="en-US" sz="2400" dirty="0" smtClean="0">
                <a:solidFill>
                  <a:schemeClr val="accent6">
                    <a:lumMod val="50000"/>
                  </a:schemeClr>
                </a:solidFill>
                <a:latin typeface="Arial Rounded MT Bold" pitchFamily="34" charset="0"/>
              </a:rPr>
              <a:t>length </a:t>
            </a:r>
            <a:r>
              <a:rPr lang="en-US" sz="2400" dirty="0">
                <a:solidFill>
                  <a:schemeClr val="accent6">
                    <a:lumMod val="50000"/>
                  </a:schemeClr>
                </a:solidFill>
                <a:latin typeface="Arial Rounded MT Bold" pitchFamily="34" charset="0"/>
              </a:rPr>
              <a:t>of a mini skirt should be no shorter than the tips of the fingers, transparent clothing is prohibited. As a rule, students wear simple clothes</a:t>
            </a:r>
            <a:endParaRPr lang="ru-RU" sz="2400"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http://www.uniformsandoveralls.com/data/attachment/201605/03/badeeab0626538a4f2ae712b43f129c8.jpg"/>
          <p:cNvPicPr>
            <a:picLocks noChangeAspect="1" noChangeArrowheads="1"/>
          </p:cNvPicPr>
          <p:nvPr/>
        </p:nvPicPr>
        <p:blipFill>
          <a:blip r:embed="rId2"/>
          <a:srcRect/>
          <a:stretch>
            <a:fillRect/>
          </a:stretch>
        </p:blipFill>
        <p:spPr bwMode="auto">
          <a:xfrm>
            <a:off x="714348" y="285728"/>
            <a:ext cx="3143272" cy="2973535"/>
          </a:xfrm>
          <a:prstGeom prst="rect">
            <a:avLst/>
          </a:prstGeom>
          <a:noFill/>
        </p:spPr>
      </p:pic>
      <p:pic>
        <p:nvPicPr>
          <p:cNvPr id="66564" name="Picture 4" descr="http://rita.netnado.ru/umot/segodnya-chasto-mojno-vstretite-spori-o-tom-chego-boleshe-prin/18.jpg"/>
          <p:cNvPicPr>
            <a:picLocks noChangeAspect="1" noChangeArrowheads="1"/>
          </p:cNvPicPr>
          <p:nvPr/>
        </p:nvPicPr>
        <p:blipFill>
          <a:blip r:embed="rId3"/>
          <a:srcRect/>
          <a:stretch>
            <a:fillRect/>
          </a:stretch>
        </p:blipFill>
        <p:spPr bwMode="auto">
          <a:xfrm>
            <a:off x="4429124" y="3714752"/>
            <a:ext cx="4190990" cy="2791626"/>
          </a:xfrm>
          <a:prstGeom prst="rect">
            <a:avLst/>
          </a:prstGeom>
          <a:noFill/>
        </p:spPr>
      </p:pic>
      <p:pic>
        <p:nvPicPr>
          <p:cNvPr id="66566" name="Picture 6" descr="http://www.logospike.com/wp-content/uploads/2016/05/Harvard_University_Logo_01.png"/>
          <p:cNvPicPr>
            <a:picLocks noChangeAspect="1" noChangeArrowheads="1"/>
          </p:cNvPicPr>
          <p:nvPr/>
        </p:nvPicPr>
        <p:blipFill>
          <a:blip r:embed="rId4" cstate="print"/>
          <a:srcRect/>
          <a:stretch>
            <a:fillRect/>
          </a:stretch>
        </p:blipFill>
        <p:spPr bwMode="auto">
          <a:xfrm>
            <a:off x="5143504" y="285728"/>
            <a:ext cx="2928958" cy="2928958"/>
          </a:xfrm>
          <a:prstGeom prst="rect">
            <a:avLst/>
          </a:prstGeom>
          <a:noFill/>
        </p:spPr>
      </p:pic>
      <p:sp>
        <p:nvSpPr>
          <p:cNvPr id="66568" name="AutoShape 8" descr="http://soltechenergies.net/wp-content/plugins/featured-content-gallery/yale-emblem-hebrew-80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6570" name="AutoShape 10" descr="http://soltechenergies.net/wp-content/plugins/featured-content-gallery/yale-emblem-hebrew-80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6572" name="AutoShape 12" descr="http://soltechenergies.net/wp-content/plugins/featured-content-gallery/yale-emblem-hebrew-80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66574" name="Picture 14" descr="http://images.vector-images.com/0/15351.jpg"/>
          <p:cNvPicPr>
            <a:picLocks noChangeAspect="1" noChangeArrowheads="1"/>
          </p:cNvPicPr>
          <p:nvPr/>
        </p:nvPicPr>
        <p:blipFill>
          <a:blip r:embed="rId5"/>
          <a:srcRect/>
          <a:stretch>
            <a:fillRect/>
          </a:stretch>
        </p:blipFill>
        <p:spPr bwMode="auto">
          <a:xfrm>
            <a:off x="928662" y="3714752"/>
            <a:ext cx="2571768" cy="257176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5984" y="571480"/>
            <a:ext cx="4572000" cy="5632311"/>
          </a:xfrm>
          <a:prstGeom prst="rect">
            <a:avLst/>
          </a:prstGeom>
        </p:spPr>
        <p:txBody>
          <a:bodyPr>
            <a:spAutoFit/>
          </a:bodyPr>
          <a:lstStyle/>
          <a:p>
            <a:r>
              <a:rPr lang="en-US" sz="2400" u="sng" dirty="0">
                <a:solidFill>
                  <a:schemeClr val="accent6">
                    <a:lumMod val="50000"/>
                  </a:schemeClr>
                </a:solidFill>
                <a:latin typeface="Arial Rounded MT Bold" pitchFamily="34" charset="0"/>
              </a:rPr>
              <a:t>« School uniform in the Britain»</a:t>
            </a:r>
            <a:r>
              <a:rPr lang="en-US" sz="2400" dirty="0" smtClean="0">
                <a:solidFill>
                  <a:schemeClr val="accent6">
                    <a:lumMod val="50000"/>
                  </a:schemeClr>
                </a:solidFill>
                <a:latin typeface="Arial Rounded MT Bold" pitchFamily="34" charset="0"/>
              </a:rPr>
              <a:t/>
            </a:r>
            <a:br>
              <a:rPr lang="en-US" sz="2400" dirty="0" smtClean="0">
                <a:solidFill>
                  <a:schemeClr val="accent6">
                    <a:lumMod val="50000"/>
                  </a:schemeClr>
                </a:solidFill>
                <a:latin typeface="Arial Rounded MT Bold" pitchFamily="34" charset="0"/>
              </a:rPr>
            </a:br>
            <a:r>
              <a:rPr lang="en-US" sz="2400" dirty="0">
                <a:solidFill>
                  <a:schemeClr val="accent6">
                    <a:lumMod val="50000"/>
                  </a:schemeClr>
                </a:solidFill>
                <a:latin typeface="Arial Rounded MT Bold" pitchFamily="34" charset="0"/>
              </a:rPr>
              <a:t>Ninety - two percent of British schools are state schools. </a:t>
            </a:r>
            <a:endParaRPr lang="en-US" sz="2400" dirty="0" smtClean="0">
              <a:solidFill>
                <a:schemeClr val="accent6">
                  <a:lumMod val="50000"/>
                </a:schemeClr>
              </a:solidFill>
              <a:latin typeface="Arial Rounded MT Bold" pitchFamily="34" charset="0"/>
            </a:endParaRPr>
          </a:p>
          <a:p>
            <a:r>
              <a:rPr lang="en-US" sz="2400" dirty="0" smtClean="0">
                <a:solidFill>
                  <a:schemeClr val="accent6">
                    <a:lumMod val="50000"/>
                  </a:schemeClr>
                </a:solidFill>
                <a:latin typeface="Arial Rounded MT Bold" pitchFamily="34" charset="0"/>
              </a:rPr>
              <a:t>That </a:t>
            </a:r>
            <a:r>
              <a:rPr lang="en-US" sz="2400" dirty="0">
                <a:solidFill>
                  <a:schemeClr val="accent6">
                    <a:lumMod val="50000"/>
                  </a:schemeClr>
                </a:solidFill>
                <a:latin typeface="Arial Rounded MT Bold" pitchFamily="34" charset="0"/>
              </a:rPr>
              <a:t>means they're free. The </a:t>
            </a:r>
            <a:r>
              <a:rPr lang="en-US" sz="2400" dirty="0" smtClean="0">
                <a:solidFill>
                  <a:schemeClr val="accent6">
                    <a:lumMod val="50000"/>
                  </a:schemeClr>
                </a:solidFill>
                <a:latin typeface="Arial Rounded MT Bold" pitchFamily="34" charset="0"/>
              </a:rPr>
              <a:t>government </a:t>
            </a:r>
            <a:r>
              <a:rPr lang="en-US" sz="2400" dirty="0">
                <a:solidFill>
                  <a:schemeClr val="accent6">
                    <a:lumMod val="50000"/>
                  </a:schemeClr>
                </a:solidFill>
                <a:latin typeface="Arial Rounded MT Bold" pitchFamily="34" charset="0"/>
              </a:rPr>
              <a:t>pays - not the parents</a:t>
            </a:r>
            <a:r>
              <a:rPr lang="en-US" sz="2400" dirty="0" smtClean="0">
                <a:solidFill>
                  <a:schemeClr val="accent6">
                    <a:lumMod val="50000"/>
                  </a:schemeClr>
                </a:solidFill>
                <a:latin typeface="Arial Rounded MT Bold" pitchFamily="34" charset="0"/>
              </a:rPr>
              <a:t>.</a:t>
            </a:r>
          </a:p>
          <a:p>
            <a:r>
              <a:rPr lang="en-US" sz="2400" dirty="0" smtClean="0">
                <a:solidFill>
                  <a:schemeClr val="accent6">
                    <a:lumMod val="50000"/>
                  </a:schemeClr>
                </a:solidFill>
                <a:latin typeface="Arial Rounded MT Bold" pitchFamily="34" charset="0"/>
              </a:rPr>
              <a:t> </a:t>
            </a:r>
            <a:r>
              <a:rPr lang="en-US" sz="2400" dirty="0">
                <a:solidFill>
                  <a:schemeClr val="accent6">
                    <a:lumMod val="50000"/>
                  </a:schemeClr>
                </a:solidFill>
                <a:latin typeface="Arial Rounded MT Bold" pitchFamily="34" charset="0"/>
              </a:rPr>
              <a:t>Eight percent of schools are independent</a:t>
            </a:r>
            <a:r>
              <a:rPr lang="en-US" sz="2400" dirty="0" smtClean="0">
                <a:solidFill>
                  <a:schemeClr val="accent6">
                    <a:lumMod val="50000"/>
                  </a:schemeClr>
                </a:solidFill>
                <a:latin typeface="Arial Rounded MT Bold" pitchFamily="34" charset="0"/>
              </a:rPr>
              <a:t>.</a:t>
            </a:r>
          </a:p>
          <a:p>
            <a:r>
              <a:rPr lang="en-US" sz="2400" dirty="0" smtClean="0">
                <a:solidFill>
                  <a:schemeClr val="accent6">
                    <a:lumMod val="50000"/>
                  </a:schemeClr>
                </a:solidFill>
                <a:latin typeface="Arial Rounded MT Bold" pitchFamily="34" charset="0"/>
              </a:rPr>
              <a:t> </a:t>
            </a:r>
            <a:r>
              <a:rPr lang="en-US" sz="2400" dirty="0">
                <a:solidFill>
                  <a:schemeClr val="accent6">
                    <a:lumMod val="50000"/>
                  </a:schemeClr>
                </a:solidFill>
                <a:latin typeface="Arial Rounded MT Bold" pitchFamily="34" charset="0"/>
              </a:rPr>
              <a:t>And some of these schools have very traditional uniforms</a:t>
            </a:r>
            <a:r>
              <a:rPr lang="en-US" sz="2400" dirty="0" smtClean="0">
                <a:solidFill>
                  <a:schemeClr val="accent6">
                    <a:lumMod val="50000"/>
                  </a:schemeClr>
                </a:solidFill>
                <a:latin typeface="Arial Rounded MT Bold" pitchFamily="34" charset="0"/>
              </a:rPr>
              <a:t>. </a:t>
            </a:r>
            <a:r>
              <a:rPr lang="en-US" sz="2400" dirty="0">
                <a:solidFill>
                  <a:schemeClr val="accent6">
                    <a:lumMod val="50000"/>
                  </a:schemeClr>
                </a:solidFill>
                <a:latin typeface="Arial Rounded MT Bold" pitchFamily="34" charset="0"/>
              </a:rPr>
              <a:t>These boys are from Eton - a very famous independent school</a:t>
            </a:r>
            <a:endParaRPr lang="ru-RU" sz="2400"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http://alwaysbusymama.com/images/2016-32/1441107033428878.jpg"/>
          <p:cNvPicPr>
            <a:picLocks noChangeAspect="1" noChangeArrowheads="1"/>
          </p:cNvPicPr>
          <p:nvPr/>
        </p:nvPicPr>
        <p:blipFill>
          <a:blip r:embed="rId2"/>
          <a:srcRect/>
          <a:stretch>
            <a:fillRect/>
          </a:stretch>
        </p:blipFill>
        <p:spPr bwMode="auto">
          <a:xfrm>
            <a:off x="357158" y="357166"/>
            <a:ext cx="3786214" cy="2704439"/>
          </a:xfrm>
          <a:prstGeom prst="rect">
            <a:avLst/>
          </a:prstGeom>
          <a:noFill/>
        </p:spPr>
      </p:pic>
      <p:pic>
        <p:nvPicPr>
          <p:cNvPr id="69636" name="Picture 4" descr="http://igo2london.com/data/Image/000/323432/clifton-3.jpg"/>
          <p:cNvPicPr>
            <a:picLocks noChangeAspect="1" noChangeArrowheads="1"/>
          </p:cNvPicPr>
          <p:nvPr/>
        </p:nvPicPr>
        <p:blipFill>
          <a:blip r:embed="rId3"/>
          <a:srcRect/>
          <a:stretch>
            <a:fillRect/>
          </a:stretch>
        </p:blipFill>
        <p:spPr bwMode="auto">
          <a:xfrm>
            <a:off x="4214810" y="3214686"/>
            <a:ext cx="4433502" cy="3327437"/>
          </a:xfrm>
          <a:prstGeom prst="rect">
            <a:avLst/>
          </a:prstGeom>
          <a:noFill/>
        </p:spPr>
      </p:pic>
      <p:pic>
        <p:nvPicPr>
          <p:cNvPr id="69638" name="Picture 6" descr="https://upload.wikimedia.org/wikipedia/ru/thumb/b/bb/Harrow_Crest.svg/500px-Harrow_Crest.svg.png"/>
          <p:cNvPicPr>
            <a:picLocks noChangeAspect="1" noChangeArrowheads="1"/>
          </p:cNvPicPr>
          <p:nvPr/>
        </p:nvPicPr>
        <p:blipFill>
          <a:blip r:embed="rId4"/>
          <a:srcRect/>
          <a:stretch>
            <a:fillRect/>
          </a:stretch>
        </p:blipFill>
        <p:spPr bwMode="auto">
          <a:xfrm>
            <a:off x="1000100" y="3429000"/>
            <a:ext cx="2479939" cy="2871769"/>
          </a:xfrm>
          <a:prstGeom prst="rect">
            <a:avLst/>
          </a:prstGeom>
          <a:noFill/>
        </p:spPr>
      </p:pic>
      <p:pic>
        <p:nvPicPr>
          <p:cNvPr id="69640" name="Picture 8" descr="http://bellgroup.com.ua/media/k2/items/cache/4a606feeb074f807e1a3d37a1e32f62f_XL.jpg"/>
          <p:cNvPicPr>
            <a:picLocks noChangeAspect="1" noChangeArrowheads="1"/>
          </p:cNvPicPr>
          <p:nvPr/>
        </p:nvPicPr>
        <p:blipFill>
          <a:blip r:embed="rId5"/>
          <a:srcRect/>
          <a:stretch>
            <a:fillRect/>
          </a:stretch>
        </p:blipFill>
        <p:spPr bwMode="auto">
          <a:xfrm>
            <a:off x="4786314" y="428604"/>
            <a:ext cx="3234483" cy="2537272"/>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56</TotalTime>
  <Words>97</Words>
  <Application>Microsoft Office PowerPoint</Application>
  <PresentationFormat>Экран (4:3)</PresentationFormat>
  <Paragraphs>15</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Яркая</vt:lpstr>
      <vt:lpstr>School uniform form in Russia and America</vt:lpstr>
      <vt:lpstr>Слайд 2</vt:lpstr>
      <vt:lpstr>Слайд 3</vt:lpstr>
      <vt:lpstr>Слайд 4</vt:lpstr>
      <vt:lpstr>Слайд 5</vt:lpstr>
      <vt:lpstr>Слайд 6</vt:lpstr>
      <vt:lpstr>Слайд 7</vt:lpstr>
      <vt:lpstr>Слайд 8</vt:lpstr>
      <vt:lpstr>Слайд 9</vt:lpstr>
      <vt:lpstr>Слайд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uniform form in Russia and America</dc:title>
  <dc:creator>Учитель</dc:creator>
  <cp:lastModifiedBy>Учитель</cp:lastModifiedBy>
  <cp:revision>7</cp:revision>
  <dcterms:created xsi:type="dcterms:W3CDTF">2017-02-09T05:34:20Z</dcterms:created>
  <dcterms:modified xsi:type="dcterms:W3CDTF">2017-02-15T08:59:24Z</dcterms:modified>
</cp:coreProperties>
</file>