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embeddedFontLst>
    <p:embeddedFont>
      <p:font typeface="Roboto" charset="0"/>
      <p:regular r:id="rId20"/>
      <p:bold r:id="rId21"/>
      <p:italic r:id="rId22"/>
      <p:boldItalic r:id="rId23"/>
    </p:embeddedFont>
    <p:embeddedFont>
      <p:font typeface="Nunito" charset="0"/>
      <p:regular r:id="rId24"/>
      <p:bold r:id="rId25"/>
      <p:italic r:id="rId26"/>
      <p:boldItalic r:id="rId27"/>
    </p:embeddedFont>
    <p:embeddedFont>
      <p:font typeface="Calibri"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7" d="100"/>
          <a:sy n="107" d="100"/>
        </p:scale>
        <p:origin x="-84" y="-528"/>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4b03dc1cfa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4b03dc1cfa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4af348f362_0_3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4af348f362_0_3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4af348f362_0_3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4af348f362_0_3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4b03dc1cfa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4b03dc1cfa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4af348f362_0_3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4af348f362_0_3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4af348f362_0_3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4af348f362_0_3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4b03dc1cfa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4b03dc1cfa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4af348f362_0_3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4af348f362_0_3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4af348f362_0_2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4af348f362_0_2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4af348f362_0_2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4af348f362_0_2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4b03dc1cf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4b03dc1cf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4af348f362_0_3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4af348f362_0_3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4af348f362_0_3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4af348f362_0_3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4b03dc1cfa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4b03dc1cfa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4af348f362_0_3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4af348f362_0_3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4af348f362_0_3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4af348f362_0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lstStyle>
            <a:lvl1pPr marL="457200" lvl="0" indent="-311150" algn="ctr">
              <a:spcBef>
                <a:spcPts val="0"/>
              </a:spcBef>
              <a:spcAft>
                <a:spcPts val="0"/>
              </a:spcAft>
              <a:buSzPts val="1300"/>
              <a:buChar char="●"/>
              <a:defRPr/>
            </a:lvl1pPr>
            <a:lvl2pPr marL="914400" lvl="1" indent="-298450" algn="ctr">
              <a:spcBef>
                <a:spcPts val="1600"/>
              </a:spcBef>
              <a:spcAft>
                <a:spcPts val="0"/>
              </a:spcAft>
              <a:buSzPts val="1100"/>
              <a:buChar char="○"/>
              <a:defRPr/>
            </a:lvl2pPr>
            <a:lvl3pPr marL="1371600" lvl="2" indent="-298450" algn="ctr">
              <a:spcBef>
                <a:spcPts val="1600"/>
              </a:spcBef>
              <a:spcAft>
                <a:spcPts val="0"/>
              </a:spcAft>
              <a:buSzPts val="1100"/>
              <a:buChar char="■"/>
              <a:defRPr/>
            </a:lvl3pPr>
            <a:lvl4pPr marL="1828800" lvl="3" indent="-298450" algn="ctr">
              <a:spcBef>
                <a:spcPts val="1600"/>
              </a:spcBef>
              <a:spcAft>
                <a:spcPts val="0"/>
              </a:spcAft>
              <a:buSzPts val="1100"/>
              <a:buChar char="●"/>
              <a:defRPr/>
            </a:lvl4pPr>
            <a:lvl5pPr marL="2286000" lvl="4" indent="-298450" algn="ctr">
              <a:spcBef>
                <a:spcPts val="1600"/>
              </a:spcBef>
              <a:spcAft>
                <a:spcPts val="0"/>
              </a:spcAft>
              <a:buSzPts val="1100"/>
              <a:buChar char="○"/>
              <a:defRPr/>
            </a:lvl5pPr>
            <a:lvl6pPr marL="2743200" lvl="5" indent="-298450" algn="ctr">
              <a:spcBef>
                <a:spcPts val="1600"/>
              </a:spcBef>
              <a:spcAft>
                <a:spcPts val="0"/>
              </a:spcAft>
              <a:buSzPts val="1100"/>
              <a:buChar char="■"/>
              <a:defRPr/>
            </a:lvl6pPr>
            <a:lvl7pPr marL="3200400" lvl="6" indent="-298450" algn="ctr">
              <a:spcBef>
                <a:spcPts val="1600"/>
              </a:spcBef>
              <a:spcAft>
                <a:spcPts val="0"/>
              </a:spcAft>
              <a:buSzPts val="1100"/>
              <a:buChar char="●"/>
              <a:defRPr/>
            </a:lvl7pPr>
            <a:lvl8pPr marL="3657600" lvl="7" indent="-298450" algn="ctr">
              <a:spcBef>
                <a:spcPts val="1600"/>
              </a:spcBef>
              <a:spcAft>
                <a:spcPts val="0"/>
              </a:spcAft>
              <a:buSzPts val="1100"/>
              <a:buChar char="○"/>
              <a:defRPr/>
            </a:lvl8pPr>
            <a:lvl9pPr marL="4114800" lvl="8" indent="-298450" algn="ctr">
              <a:spcBef>
                <a:spcPts val="1600"/>
              </a:spcBef>
              <a:spcAft>
                <a:spcPts val="160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3"/>
          <p:cNvSpPr txBox="1">
            <a:spLocks noGrp="1"/>
          </p:cNvSpPr>
          <p:nvPr>
            <p:ph type="ctrTitle"/>
          </p:nvPr>
        </p:nvSpPr>
        <p:spPr>
          <a:xfrm>
            <a:off x="1891353" y="1169908"/>
            <a:ext cx="5361300" cy="144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ru" sz="3000">
                <a:highlight>
                  <a:srgbClr val="FFFFFF"/>
                </a:highlight>
                <a:latin typeface="Roboto"/>
                <a:ea typeface="Roboto"/>
                <a:cs typeface="Roboto"/>
                <a:sym typeface="Roboto"/>
              </a:rPr>
              <a:t>Five extreme entertainment.</a:t>
            </a:r>
            <a:endParaRPr sz="3000"/>
          </a:p>
        </p:txBody>
      </p:sp>
      <p:sp>
        <p:nvSpPr>
          <p:cNvPr id="129" name="Google Shape;129;p13"/>
          <p:cNvSpPr txBox="1">
            <a:spLocks noGrp="1"/>
          </p:cNvSpPr>
          <p:nvPr>
            <p:ph type="subTitle" idx="1"/>
          </p:nvPr>
        </p:nvSpPr>
        <p:spPr>
          <a:xfrm>
            <a:off x="2043300" y="2839875"/>
            <a:ext cx="5085000" cy="1448100"/>
          </a:xfrm>
          <a:prstGeom prst="rect">
            <a:avLst/>
          </a:prstGeom>
        </p:spPr>
        <p:txBody>
          <a:bodyPr spcFirstLastPara="1" wrap="square" lIns="91425" tIns="91425" rIns="91425" bIns="91425" anchor="t" anchorCtr="0">
            <a:noAutofit/>
          </a:bodyPr>
          <a:lstStyle/>
          <a:p>
            <a:pPr marL="0" marR="25400" lvl="0" indent="0" algn="l" rtl="0">
              <a:lnSpc>
                <a:spcPct val="115000"/>
              </a:lnSpc>
              <a:spcBef>
                <a:spcPts val="0"/>
              </a:spcBef>
              <a:spcAft>
                <a:spcPts val="0"/>
              </a:spcAft>
              <a:buNone/>
            </a:pPr>
            <a:r>
              <a:rPr lang="ru" sz="2400" dirty="0" smtClean="0">
                <a:highlight>
                  <a:srgbClr val="FFFFFF"/>
                </a:highlight>
                <a:latin typeface="Arial"/>
                <a:ea typeface="Arial"/>
                <a:cs typeface="Arial"/>
                <a:sym typeface="Arial"/>
              </a:rPr>
              <a:t> </a:t>
            </a:r>
            <a:r>
              <a:rPr lang="en-US" sz="2400" dirty="0" smtClean="0">
                <a:highlight>
                  <a:srgbClr val="FFFFFF"/>
                </a:highlight>
                <a:latin typeface="Arial"/>
                <a:ea typeface="Arial"/>
                <a:cs typeface="Arial"/>
                <a:sym typeface="Arial"/>
              </a:rPr>
              <a:t>P</a:t>
            </a:r>
            <a:r>
              <a:rPr lang="ru" sz="2400" dirty="0" smtClean="0">
                <a:highlight>
                  <a:srgbClr val="FFFFFF"/>
                </a:highlight>
                <a:latin typeface="Arial"/>
                <a:ea typeface="Arial"/>
                <a:cs typeface="Arial"/>
                <a:sym typeface="Arial"/>
              </a:rPr>
              <a:t>repared</a:t>
            </a:r>
            <a:r>
              <a:rPr lang="en-US" sz="2400" smtClean="0">
                <a:highlight>
                  <a:srgbClr val="FFFFFF"/>
                </a:highlight>
                <a:latin typeface="Arial"/>
                <a:ea typeface="Arial"/>
                <a:cs typeface="Arial"/>
                <a:sym typeface="Arial"/>
              </a:rPr>
              <a:t> by</a:t>
            </a:r>
            <a:r>
              <a:rPr lang="ru" sz="2400" smtClean="0">
                <a:highlight>
                  <a:srgbClr val="FFFFFF"/>
                </a:highlight>
                <a:latin typeface="Arial"/>
                <a:ea typeface="Arial"/>
                <a:cs typeface="Arial"/>
                <a:sym typeface="Arial"/>
              </a:rPr>
              <a:t>: </a:t>
            </a:r>
            <a:r>
              <a:rPr lang="ru" sz="2400">
                <a:highlight>
                  <a:srgbClr val="FFFFFF"/>
                </a:highlight>
                <a:latin typeface="Arial"/>
                <a:ea typeface="Arial"/>
                <a:cs typeface="Arial"/>
                <a:sym typeface="Arial"/>
              </a:rPr>
              <a:t>Anna Shashkova,</a:t>
            </a:r>
            <a:endParaRPr sz="2400">
              <a:highlight>
                <a:srgbClr val="FFFFFF"/>
              </a:highlight>
              <a:latin typeface="Arial"/>
              <a:ea typeface="Arial"/>
              <a:cs typeface="Arial"/>
              <a:sym typeface="Arial"/>
            </a:endParaRPr>
          </a:p>
          <a:p>
            <a:pPr marL="0" marR="25400" lvl="0" indent="0" algn="l" rtl="0">
              <a:lnSpc>
                <a:spcPct val="115000"/>
              </a:lnSpc>
              <a:spcBef>
                <a:spcPts val="0"/>
              </a:spcBef>
              <a:spcAft>
                <a:spcPts val="0"/>
              </a:spcAft>
              <a:buClr>
                <a:srgbClr val="000000"/>
              </a:buClr>
              <a:buSzPts val="1100"/>
              <a:buFont typeface="Arial"/>
              <a:buNone/>
            </a:pPr>
            <a:r>
              <a:rPr lang="ru" sz="2400" dirty="0">
                <a:highlight>
                  <a:srgbClr val="FFFFFF"/>
                </a:highlight>
                <a:latin typeface="Arial"/>
                <a:ea typeface="Arial"/>
                <a:cs typeface="Arial"/>
                <a:sym typeface="Arial"/>
              </a:rPr>
              <a:t>Stepan Schepkin,Valera Shilova.</a:t>
            </a:r>
            <a:endParaRPr sz="2400">
              <a:highlight>
                <a:srgbClr val="FFFFFF"/>
              </a:highlight>
              <a:latin typeface="Arial"/>
              <a:ea typeface="Arial"/>
              <a:cs typeface="Arial"/>
              <a:sym typeface="Arial"/>
            </a:endParaRPr>
          </a:p>
          <a:p>
            <a:pPr marL="0" lvl="0" indent="0" algn="ctr"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2"/>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 name="Google Shape;190;p22"/>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91" name="Google Shape;191;p22"/>
          <p:cNvPicPr preferRelativeResize="0"/>
          <p:nvPr/>
        </p:nvPicPr>
        <p:blipFill>
          <a:blip r:embed="rId3">
            <a:alphaModFix/>
          </a:blip>
          <a:stretch>
            <a:fillRect/>
          </a:stretch>
        </p:blipFill>
        <p:spPr>
          <a:xfrm>
            <a:off x="219725" y="210175"/>
            <a:ext cx="4392490" cy="3315375"/>
          </a:xfrm>
          <a:prstGeom prst="rect">
            <a:avLst/>
          </a:prstGeom>
          <a:noFill/>
          <a:ln>
            <a:noFill/>
          </a:ln>
        </p:spPr>
      </p:pic>
      <p:pic>
        <p:nvPicPr>
          <p:cNvPr id="192" name="Google Shape;192;p22"/>
          <p:cNvPicPr preferRelativeResize="0"/>
          <p:nvPr/>
        </p:nvPicPr>
        <p:blipFill>
          <a:blip r:embed="rId4">
            <a:alphaModFix/>
          </a:blip>
          <a:stretch>
            <a:fillRect/>
          </a:stretch>
        </p:blipFill>
        <p:spPr>
          <a:xfrm>
            <a:off x="4704050" y="1348300"/>
            <a:ext cx="4229975" cy="3579350"/>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3"/>
          <p:cNvSpPr txBox="1">
            <a:spLocks noGrp="1"/>
          </p:cNvSpPr>
          <p:nvPr>
            <p:ph type="title"/>
          </p:nvPr>
        </p:nvSpPr>
        <p:spPr>
          <a:xfrm>
            <a:off x="819150" y="421225"/>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sz="2400">
                <a:highlight>
                  <a:srgbClr val="FFFFFF"/>
                </a:highlight>
                <a:latin typeface="Roboto"/>
                <a:ea typeface="Roboto"/>
                <a:cs typeface="Roboto"/>
                <a:sym typeface="Roboto"/>
              </a:rPr>
              <a:t>             </a:t>
            </a:r>
            <a:r>
              <a:rPr lang="ru">
                <a:highlight>
                  <a:srgbClr val="FFFFFF"/>
                </a:highlight>
                <a:latin typeface="Roboto"/>
                <a:ea typeface="Roboto"/>
                <a:cs typeface="Roboto"/>
                <a:sym typeface="Roboto"/>
              </a:rPr>
              <a:t>diving in underwater caves №2</a:t>
            </a:r>
            <a:endParaRPr/>
          </a:p>
        </p:txBody>
      </p:sp>
      <p:sp>
        <p:nvSpPr>
          <p:cNvPr id="198" name="Google Shape;198;p23"/>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99" name="Google Shape;199;p23"/>
          <p:cNvPicPr preferRelativeResize="0"/>
          <p:nvPr/>
        </p:nvPicPr>
        <p:blipFill>
          <a:blip r:embed="rId3">
            <a:alphaModFix/>
          </a:blip>
          <a:stretch>
            <a:fillRect/>
          </a:stretch>
        </p:blipFill>
        <p:spPr>
          <a:xfrm>
            <a:off x="1831075" y="1005988"/>
            <a:ext cx="5334000" cy="3590925"/>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 name="Google Shape;205;p24"/>
          <p:cNvSpPr txBox="1">
            <a:spLocks noGrp="1"/>
          </p:cNvSpPr>
          <p:nvPr>
            <p:ph type="body" idx="1"/>
          </p:nvPr>
        </p:nvSpPr>
        <p:spPr>
          <a:xfrm>
            <a:off x="351325" y="212650"/>
            <a:ext cx="8395200" cy="449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ru" sz="1800">
                <a:solidFill>
                  <a:schemeClr val="lt1"/>
                </a:solidFill>
                <a:highlight>
                  <a:srgbClr val="FFFFFF"/>
                </a:highlight>
                <a:latin typeface="Roboto"/>
                <a:ea typeface="Roboto"/>
                <a:cs typeface="Roboto"/>
                <a:sym typeface="Roboto"/>
              </a:rPr>
              <a:t>This is the most dangerous form of scuba diving, and only a few dare to do it because of the high cost and the difficult level of training required. All standard equipment used by divers is simply useless. Since the problems that can be encountered when diving into caves are completely different:</a:t>
            </a:r>
            <a:endParaRPr sz="1800">
              <a:solidFill>
                <a:schemeClr val="lt1"/>
              </a:solidFill>
              <a:highlight>
                <a:srgbClr val="FFFFFF"/>
              </a:highlight>
              <a:latin typeface="Roboto"/>
              <a:ea typeface="Roboto"/>
              <a:cs typeface="Roboto"/>
              <a:sym typeface="Roboto"/>
            </a:endParaRPr>
          </a:p>
          <a:p>
            <a:pPr marL="0" lvl="0" indent="0" algn="l" rtl="0">
              <a:spcBef>
                <a:spcPts val="1600"/>
              </a:spcBef>
              <a:spcAft>
                <a:spcPts val="0"/>
              </a:spcAft>
              <a:buClr>
                <a:srgbClr val="000000"/>
              </a:buClr>
              <a:buSzPts val="1100"/>
              <a:buFont typeface="Arial"/>
              <a:buNone/>
            </a:pPr>
            <a:endParaRPr sz="1800">
              <a:solidFill>
                <a:schemeClr val="lt1"/>
              </a:solidFill>
              <a:latin typeface="Arial"/>
              <a:ea typeface="Arial"/>
              <a:cs typeface="Arial"/>
              <a:sym typeface="Arial"/>
            </a:endParaRPr>
          </a:p>
          <a:p>
            <a:pPr marL="0" lvl="0" indent="0" algn="l" rtl="0">
              <a:spcBef>
                <a:spcPts val="1600"/>
              </a:spcBef>
              <a:spcAft>
                <a:spcPts val="0"/>
              </a:spcAft>
              <a:buClr>
                <a:srgbClr val="000000"/>
              </a:buClr>
              <a:buSzPts val="1100"/>
              <a:buFont typeface="Arial"/>
              <a:buNone/>
            </a:pPr>
            <a:r>
              <a:rPr lang="ru" sz="1800">
                <a:solidFill>
                  <a:schemeClr val="lt1"/>
                </a:solidFill>
                <a:highlight>
                  <a:srgbClr val="FFFFFF"/>
                </a:highlight>
                <a:latin typeface="Roboto"/>
                <a:ea typeface="Roboto"/>
                <a:cs typeface="Roboto"/>
                <a:sym typeface="Roboto"/>
              </a:rPr>
              <a:t>failure to cover</a:t>
            </a:r>
            <a:endParaRPr sz="1800">
              <a:solidFill>
                <a:schemeClr val="lt1"/>
              </a:solidFill>
              <a:highlight>
                <a:srgbClr val="FFFFFF"/>
              </a:highlight>
              <a:latin typeface="Roboto"/>
              <a:ea typeface="Roboto"/>
              <a:cs typeface="Roboto"/>
              <a:sym typeface="Roboto"/>
            </a:endParaRPr>
          </a:p>
          <a:p>
            <a:pPr marL="0" lvl="0" indent="0" algn="l" rtl="0">
              <a:spcBef>
                <a:spcPts val="1600"/>
              </a:spcBef>
              <a:spcAft>
                <a:spcPts val="0"/>
              </a:spcAft>
              <a:buClr>
                <a:srgbClr val="000000"/>
              </a:buClr>
              <a:buSzPts val="1100"/>
              <a:buFont typeface="Arial"/>
              <a:buNone/>
            </a:pPr>
            <a:r>
              <a:rPr lang="ru" sz="1800">
                <a:solidFill>
                  <a:schemeClr val="lt1"/>
                </a:solidFill>
                <a:highlight>
                  <a:srgbClr val="FFFFFF"/>
                </a:highlight>
                <a:latin typeface="Roboto"/>
                <a:ea typeface="Roboto"/>
                <a:cs typeface="Roboto"/>
                <a:sym typeface="Roboto"/>
              </a:rPr>
              <a:t>hypothermia</a:t>
            </a:r>
            <a:endParaRPr sz="1800">
              <a:solidFill>
                <a:schemeClr val="lt1"/>
              </a:solidFill>
              <a:highlight>
                <a:srgbClr val="FFFFFF"/>
              </a:highlight>
              <a:latin typeface="Roboto"/>
              <a:ea typeface="Roboto"/>
              <a:cs typeface="Roboto"/>
              <a:sym typeface="Roboto"/>
            </a:endParaRPr>
          </a:p>
          <a:p>
            <a:pPr marL="0" lvl="0" indent="0" algn="l" rtl="0">
              <a:spcBef>
                <a:spcPts val="1600"/>
              </a:spcBef>
              <a:spcAft>
                <a:spcPts val="0"/>
              </a:spcAft>
              <a:buClr>
                <a:srgbClr val="000000"/>
              </a:buClr>
              <a:buSzPts val="1100"/>
              <a:buFont typeface="Arial"/>
              <a:buNone/>
            </a:pPr>
            <a:r>
              <a:rPr lang="ru" sz="1800">
                <a:solidFill>
                  <a:schemeClr val="lt1"/>
                </a:solidFill>
                <a:highlight>
                  <a:srgbClr val="FFFFFF"/>
                </a:highlight>
                <a:latin typeface="Roboto"/>
                <a:ea typeface="Roboto"/>
                <a:cs typeface="Roboto"/>
                <a:sym typeface="Roboto"/>
              </a:rPr>
              <a:t>all sorts of injuries.</a:t>
            </a:r>
            <a:endParaRPr sz="1800">
              <a:solidFill>
                <a:schemeClr val="lt1"/>
              </a:solidFill>
              <a:highlight>
                <a:srgbClr val="FFFFFF"/>
              </a:highlight>
              <a:latin typeface="Roboto"/>
              <a:ea typeface="Roboto"/>
              <a:cs typeface="Roboto"/>
              <a:sym typeface="Roboto"/>
            </a:endParaRPr>
          </a:p>
          <a:p>
            <a:pPr marL="0" lvl="0" indent="0" algn="l" rtl="0">
              <a:spcBef>
                <a:spcPts val="1600"/>
              </a:spcBef>
              <a:spcAft>
                <a:spcPts val="1600"/>
              </a:spcAft>
              <a:buNone/>
            </a:pPr>
            <a:r>
              <a:rPr lang="ru" sz="1800">
                <a:solidFill>
                  <a:schemeClr val="lt1"/>
                </a:solidFill>
                <a:highlight>
                  <a:srgbClr val="FFFFFF"/>
                </a:highlight>
                <a:latin typeface="Roboto"/>
                <a:ea typeface="Roboto"/>
                <a:cs typeface="Roboto"/>
                <a:sym typeface="Roboto"/>
              </a:rPr>
              <a:t>If you decide to engage in this sport, get ready to spend about $ 9,000 on equipment, not to mention the cost of travel to the dive site and the dive itself.</a:t>
            </a:r>
            <a:endParaRPr sz="1800">
              <a:solidFill>
                <a:schemeClr val="lt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1" name="Google Shape;211;p25"/>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12" name="Google Shape;212;p25"/>
          <p:cNvPicPr preferRelativeResize="0"/>
          <p:nvPr/>
        </p:nvPicPr>
        <p:blipFill>
          <a:blip r:embed="rId3">
            <a:alphaModFix/>
          </a:blip>
          <a:stretch>
            <a:fillRect/>
          </a:stretch>
        </p:blipFill>
        <p:spPr>
          <a:xfrm>
            <a:off x="208050" y="211750"/>
            <a:ext cx="4625850" cy="3303800"/>
          </a:xfrm>
          <a:prstGeom prst="rect">
            <a:avLst/>
          </a:prstGeom>
          <a:noFill/>
          <a:ln>
            <a:noFill/>
          </a:ln>
        </p:spPr>
      </p:pic>
      <p:pic>
        <p:nvPicPr>
          <p:cNvPr id="213" name="Google Shape;213;p25"/>
          <p:cNvPicPr preferRelativeResize="0"/>
          <p:nvPr/>
        </p:nvPicPr>
        <p:blipFill>
          <a:blip r:embed="rId4">
            <a:alphaModFix/>
          </a:blip>
          <a:stretch>
            <a:fillRect/>
          </a:stretch>
        </p:blipFill>
        <p:spPr>
          <a:xfrm>
            <a:off x="4903825" y="1687875"/>
            <a:ext cx="4029726" cy="3251125"/>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6"/>
          <p:cNvSpPr txBox="1">
            <a:spLocks noGrp="1"/>
          </p:cNvSpPr>
          <p:nvPr>
            <p:ph type="title"/>
          </p:nvPr>
        </p:nvSpPr>
        <p:spPr>
          <a:xfrm>
            <a:off x="819150" y="374075"/>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highlight>
                  <a:srgbClr val="FFFFFF"/>
                </a:highlight>
                <a:latin typeface="Roboto"/>
                <a:ea typeface="Roboto"/>
                <a:cs typeface="Roboto"/>
                <a:sym typeface="Roboto"/>
              </a:rPr>
              <a:t>        high altitude mountaineering №1</a:t>
            </a:r>
            <a:endParaRPr/>
          </a:p>
        </p:txBody>
      </p:sp>
      <p:sp>
        <p:nvSpPr>
          <p:cNvPr id="219" name="Google Shape;219;p26"/>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20" name="Google Shape;220;p26"/>
          <p:cNvPicPr preferRelativeResize="0"/>
          <p:nvPr/>
        </p:nvPicPr>
        <p:blipFill>
          <a:blip r:embed="rId3">
            <a:alphaModFix/>
          </a:blip>
          <a:stretch>
            <a:fillRect/>
          </a:stretch>
        </p:blipFill>
        <p:spPr>
          <a:xfrm>
            <a:off x="2425050" y="928950"/>
            <a:ext cx="3950525" cy="3882075"/>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7"/>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 name="Google Shape;226;p27"/>
          <p:cNvSpPr txBox="1">
            <a:spLocks noGrp="1"/>
          </p:cNvSpPr>
          <p:nvPr>
            <p:ph type="body" idx="1"/>
          </p:nvPr>
        </p:nvSpPr>
        <p:spPr>
          <a:xfrm>
            <a:off x="488925" y="459600"/>
            <a:ext cx="8292300" cy="3979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ru" sz="2400">
                <a:solidFill>
                  <a:schemeClr val="lt1"/>
                </a:solidFill>
                <a:highlight>
                  <a:srgbClr val="FFFFFF"/>
                </a:highlight>
                <a:latin typeface="Roboto"/>
                <a:ea typeface="Roboto"/>
                <a:cs typeface="Roboto"/>
                <a:sym typeface="Roboto"/>
              </a:rPr>
              <a:t>More than 50 years have passed since the conquest of Everest, and the number of brave souls who want to repeat the ascent does not decrease. The price you need to pay to enter the world's highest peaks can drive you crazy. For the expedition you need special equipment, without which the climber will not survive even for several hours.</a:t>
            </a:r>
            <a:endParaRPr sz="2400">
              <a:solidFill>
                <a:schemeClr val="lt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8"/>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 name="Google Shape;232;p28"/>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33" name="Google Shape;233;p28"/>
          <p:cNvPicPr preferRelativeResize="0"/>
          <p:nvPr/>
        </p:nvPicPr>
        <p:blipFill>
          <a:blip r:embed="rId3">
            <a:alphaModFix/>
          </a:blip>
          <a:stretch>
            <a:fillRect/>
          </a:stretch>
        </p:blipFill>
        <p:spPr>
          <a:xfrm>
            <a:off x="205875" y="215550"/>
            <a:ext cx="4288450" cy="3429824"/>
          </a:xfrm>
          <a:prstGeom prst="rect">
            <a:avLst/>
          </a:prstGeom>
          <a:noFill/>
          <a:ln>
            <a:noFill/>
          </a:ln>
        </p:spPr>
      </p:pic>
      <p:pic>
        <p:nvPicPr>
          <p:cNvPr id="234" name="Google Shape;234;p28"/>
          <p:cNvPicPr preferRelativeResize="0"/>
          <p:nvPr/>
        </p:nvPicPr>
        <p:blipFill>
          <a:blip r:embed="rId4">
            <a:alphaModFix/>
          </a:blip>
          <a:stretch>
            <a:fillRect/>
          </a:stretch>
        </p:blipFill>
        <p:spPr>
          <a:xfrm>
            <a:off x="4649500" y="1800200"/>
            <a:ext cx="4288450" cy="31435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29"/>
          <p:cNvSpPr txBox="1">
            <a:spLocks noGrp="1"/>
          </p:cNvSpPr>
          <p:nvPr>
            <p:ph type="title"/>
          </p:nvPr>
        </p:nvSpPr>
        <p:spPr>
          <a:xfrm>
            <a:off x="819150" y="1608325"/>
            <a:ext cx="7505700" cy="200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                 Thanks for attention.</a:t>
            </a:r>
            <a:endParaRPr/>
          </a:p>
        </p:txBody>
      </p:sp>
      <p:sp>
        <p:nvSpPr>
          <p:cNvPr id="240" name="Google Shape;240;p29"/>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4"/>
          <p:cNvSpPr txBox="1">
            <a:spLocks noGrp="1"/>
          </p:cNvSpPr>
          <p:nvPr>
            <p:ph type="title"/>
          </p:nvPr>
        </p:nvSpPr>
        <p:spPr>
          <a:xfrm>
            <a:off x="819150" y="568225"/>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                     Bungee jumping №5</a:t>
            </a:r>
            <a:endParaRPr/>
          </a:p>
        </p:txBody>
      </p:sp>
      <p:sp>
        <p:nvSpPr>
          <p:cNvPr id="135" name="Google Shape;135;p1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36" name="Google Shape;136;p14"/>
          <p:cNvPicPr preferRelativeResize="0"/>
          <p:nvPr/>
        </p:nvPicPr>
        <p:blipFill>
          <a:blip r:embed="rId3">
            <a:alphaModFix/>
          </a:blip>
          <a:stretch>
            <a:fillRect/>
          </a:stretch>
        </p:blipFill>
        <p:spPr>
          <a:xfrm>
            <a:off x="1745875" y="1256463"/>
            <a:ext cx="5467350" cy="3533775"/>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5"/>
          <p:cNvSpPr txBox="1">
            <a:spLocks noGrp="1"/>
          </p:cNvSpPr>
          <p:nvPr>
            <p:ph type="title"/>
          </p:nvPr>
        </p:nvSpPr>
        <p:spPr>
          <a:xfrm rot="10800000" flipH="1">
            <a:off x="819150" y="268100"/>
            <a:ext cx="7505700" cy="57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                      </a:t>
            </a:r>
            <a:endParaRPr/>
          </a:p>
        </p:txBody>
      </p:sp>
      <p:sp>
        <p:nvSpPr>
          <p:cNvPr id="142" name="Google Shape;142;p15"/>
          <p:cNvSpPr txBox="1">
            <a:spLocks noGrp="1"/>
          </p:cNvSpPr>
          <p:nvPr>
            <p:ph type="body" idx="1"/>
          </p:nvPr>
        </p:nvSpPr>
        <p:spPr>
          <a:xfrm>
            <a:off x="763675" y="492900"/>
            <a:ext cx="7505700" cy="4037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ru" sz="2400">
                <a:solidFill>
                  <a:schemeClr val="lt1"/>
                </a:solidFill>
                <a:highlight>
                  <a:srgbClr val="FFFFFF"/>
                </a:highlight>
                <a:latin typeface="Roboto"/>
                <a:ea typeface="Roboto"/>
                <a:cs typeface="Roboto"/>
                <a:sym typeface="Roboto"/>
              </a:rPr>
              <a:t>If you want to feel what adrenaline drive is, go to bungee jumping. Jump down from unreal height. The person is held only by an elastic cable, which will spring to a complete stop. Thus, even after a fall, you will continue to jump helplessly in the air for a while. Objects for jumping are selected not only towers and high-rise buildings, but also driving means, for example, a helicopter or a balloon.</a:t>
            </a:r>
            <a:endParaRPr sz="2400">
              <a:solidFill>
                <a:schemeClr val="lt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16"/>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49" name="Google Shape;149;p16"/>
          <p:cNvPicPr preferRelativeResize="0"/>
          <p:nvPr/>
        </p:nvPicPr>
        <p:blipFill>
          <a:blip r:embed="rId3">
            <a:alphaModFix/>
          </a:blip>
          <a:stretch>
            <a:fillRect/>
          </a:stretch>
        </p:blipFill>
        <p:spPr>
          <a:xfrm>
            <a:off x="196100" y="232950"/>
            <a:ext cx="4218325" cy="2893101"/>
          </a:xfrm>
          <a:prstGeom prst="rect">
            <a:avLst/>
          </a:prstGeom>
          <a:noFill/>
          <a:ln>
            <a:noFill/>
          </a:ln>
        </p:spPr>
      </p:pic>
      <p:pic>
        <p:nvPicPr>
          <p:cNvPr id="150" name="Google Shape;150;p16"/>
          <p:cNvPicPr preferRelativeResize="0"/>
          <p:nvPr/>
        </p:nvPicPr>
        <p:blipFill>
          <a:blip r:embed="rId4">
            <a:alphaModFix/>
          </a:blip>
          <a:stretch>
            <a:fillRect/>
          </a:stretch>
        </p:blipFill>
        <p:spPr>
          <a:xfrm>
            <a:off x="4614175" y="2033475"/>
            <a:ext cx="4314575" cy="2893100"/>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7"/>
          <p:cNvSpPr txBox="1">
            <a:spLocks noGrp="1"/>
          </p:cNvSpPr>
          <p:nvPr>
            <p:ph type="title"/>
          </p:nvPr>
        </p:nvSpPr>
        <p:spPr>
          <a:xfrm>
            <a:off x="819150" y="521975"/>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                         Skydiving №4</a:t>
            </a:r>
            <a:endParaRPr/>
          </a:p>
        </p:txBody>
      </p:sp>
      <p:sp>
        <p:nvSpPr>
          <p:cNvPr id="156" name="Google Shape;156;p17"/>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57" name="Google Shape;157;p17"/>
          <p:cNvPicPr preferRelativeResize="0"/>
          <p:nvPr/>
        </p:nvPicPr>
        <p:blipFill>
          <a:blip r:embed="rId3">
            <a:alphaModFix/>
          </a:blip>
          <a:stretch>
            <a:fillRect/>
          </a:stretch>
        </p:blipFill>
        <p:spPr>
          <a:xfrm>
            <a:off x="1471500" y="1065850"/>
            <a:ext cx="6361950" cy="3701374"/>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8"/>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3" name="Google Shape;163;p18"/>
          <p:cNvSpPr txBox="1">
            <a:spLocks noGrp="1"/>
          </p:cNvSpPr>
          <p:nvPr>
            <p:ph type="body" idx="1"/>
          </p:nvPr>
        </p:nvSpPr>
        <p:spPr>
          <a:xfrm>
            <a:off x="819150" y="443800"/>
            <a:ext cx="7505700" cy="399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ru" sz="1800">
                <a:solidFill>
                  <a:schemeClr val="lt1"/>
                </a:solidFill>
              </a:rPr>
              <a:t>This sport involves jumping from a flying vehicle - an airplane or a helicopter. Some time, before the parachute opens, you will be in free flight, and then smoothly, within a few minutes, sink to the ground.</a:t>
            </a:r>
            <a:endParaRPr sz="1800">
              <a:solidFill>
                <a:schemeClr val="lt1"/>
              </a:solidFill>
            </a:endParaRPr>
          </a:p>
          <a:p>
            <a:pPr marL="0" lvl="0" indent="0" algn="l" rtl="0">
              <a:spcBef>
                <a:spcPts val="1600"/>
              </a:spcBef>
              <a:spcAft>
                <a:spcPts val="0"/>
              </a:spcAft>
              <a:buClr>
                <a:srgbClr val="000000"/>
              </a:buClr>
              <a:buSzPts val="1100"/>
              <a:buFont typeface="Arial"/>
              <a:buNone/>
            </a:pPr>
            <a:r>
              <a:rPr lang="ru" sz="1800">
                <a:solidFill>
                  <a:schemeClr val="lt1"/>
                </a:solidFill>
              </a:rPr>
              <a:t>A complete set of necessary equipment, including:</a:t>
            </a:r>
            <a:endParaRPr sz="1800">
              <a:solidFill>
                <a:schemeClr val="lt1"/>
              </a:solidFill>
            </a:endParaRPr>
          </a:p>
          <a:p>
            <a:pPr marL="0" lvl="0" indent="0" algn="l" rtl="0">
              <a:spcBef>
                <a:spcPts val="1600"/>
              </a:spcBef>
              <a:spcAft>
                <a:spcPts val="0"/>
              </a:spcAft>
              <a:buClr>
                <a:srgbClr val="000000"/>
              </a:buClr>
              <a:buSzPts val="1100"/>
              <a:buFont typeface="Arial"/>
              <a:buNone/>
            </a:pPr>
            <a:r>
              <a:rPr lang="ru" sz="1800">
                <a:solidFill>
                  <a:schemeClr val="lt1"/>
                </a:solidFill>
              </a:rPr>
              <a:t>container,main domereserve canopyhelmet,altimeter,other protective equipmentcan be about $ 5,000. The cost of a jump varies depending on the country and the company providing the jumps. For beginners offered tandem flights, as well as training in special schools.</a:t>
            </a:r>
            <a:endParaRPr sz="1800">
              <a:solidFill>
                <a:schemeClr val="lt1"/>
              </a:solidFill>
            </a:endParaRPr>
          </a:p>
          <a:p>
            <a:pPr marL="0" lvl="0" indent="0" algn="l" rtl="0">
              <a:spcBef>
                <a:spcPts val="1600"/>
              </a:spcBef>
              <a:spcAft>
                <a:spcPts val="1600"/>
              </a:spcAft>
              <a:buNone/>
            </a:pPr>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9"/>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 name="Google Shape;169;p19"/>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70" name="Google Shape;170;p19"/>
          <p:cNvPicPr preferRelativeResize="0"/>
          <p:nvPr/>
        </p:nvPicPr>
        <p:blipFill>
          <a:blip r:embed="rId3">
            <a:alphaModFix/>
          </a:blip>
          <a:stretch>
            <a:fillRect/>
          </a:stretch>
        </p:blipFill>
        <p:spPr>
          <a:xfrm>
            <a:off x="209725" y="224700"/>
            <a:ext cx="4174726" cy="3417700"/>
          </a:xfrm>
          <a:prstGeom prst="rect">
            <a:avLst/>
          </a:prstGeom>
          <a:noFill/>
          <a:ln>
            <a:noFill/>
          </a:ln>
        </p:spPr>
      </p:pic>
      <p:pic>
        <p:nvPicPr>
          <p:cNvPr id="171" name="Google Shape;171;p19"/>
          <p:cNvPicPr preferRelativeResize="0"/>
          <p:nvPr/>
        </p:nvPicPr>
        <p:blipFill>
          <a:blip r:embed="rId4">
            <a:alphaModFix/>
          </a:blip>
          <a:stretch>
            <a:fillRect/>
          </a:stretch>
        </p:blipFill>
        <p:spPr>
          <a:xfrm>
            <a:off x="4434375" y="1518975"/>
            <a:ext cx="4504325" cy="3417700"/>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0"/>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                     Base jumping №3</a:t>
            </a:r>
            <a:endParaRPr/>
          </a:p>
        </p:txBody>
      </p:sp>
      <p:sp>
        <p:nvSpPr>
          <p:cNvPr id="177" name="Google Shape;177;p20"/>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78" name="Google Shape;178;p20"/>
          <p:cNvPicPr preferRelativeResize="0"/>
          <p:nvPr/>
        </p:nvPicPr>
        <p:blipFill>
          <a:blip r:embed="rId3">
            <a:alphaModFix/>
          </a:blip>
          <a:stretch>
            <a:fillRect/>
          </a:stretch>
        </p:blipFill>
        <p:spPr>
          <a:xfrm>
            <a:off x="1623225" y="1514550"/>
            <a:ext cx="5583550" cy="3355150"/>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1"/>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4" name="Google Shape;184;p21"/>
          <p:cNvSpPr txBox="1">
            <a:spLocks noGrp="1"/>
          </p:cNvSpPr>
          <p:nvPr>
            <p:ph type="body" idx="1"/>
          </p:nvPr>
        </p:nvSpPr>
        <p:spPr>
          <a:xfrm>
            <a:off x="819150" y="498700"/>
            <a:ext cx="7505700" cy="3939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ru" sz="2400">
                <a:solidFill>
                  <a:schemeClr val="lt1"/>
                </a:solidFill>
                <a:highlight>
                  <a:srgbClr val="FFFFFF"/>
                </a:highlight>
                <a:latin typeface="Roboto"/>
                <a:ea typeface="Roboto"/>
                <a:cs typeface="Roboto"/>
                <a:sym typeface="Roboto"/>
              </a:rPr>
              <a:t>This type of entertainment is not only extremely dangerous, in some countries it is officially banned. To start, a platform is selected on a section of a cliff or building, located at about 600 meters height. From here the daredevils jump down, armed with parachutes. This height assumes that you have only a few seconds to open the parachute and avoid hitting the ground.</a:t>
            </a:r>
            <a:endParaRPr sz="2400">
              <a:solidFill>
                <a:schemeClr val="lt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465</Words>
  <PresentationFormat>Экран (16:9)</PresentationFormat>
  <Paragraphs>22</Paragraphs>
  <Slides>17</Slides>
  <Notes>17</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17</vt:i4>
      </vt:variant>
    </vt:vector>
  </HeadingPairs>
  <TitlesOfParts>
    <vt:vector size="22" baseType="lpstr">
      <vt:lpstr>Arial</vt:lpstr>
      <vt:lpstr>Roboto</vt:lpstr>
      <vt:lpstr>Nunito</vt:lpstr>
      <vt:lpstr>Calibri</vt:lpstr>
      <vt:lpstr>Shift</vt:lpstr>
      <vt:lpstr>Five extreme entertainment.</vt:lpstr>
      <vt:lpstr>                     Bungee jumping №5</vt:lpstr>
      <vt:lpstr>                      </vt:lpstr>
      <vt:lpstr>Слайд 4</vt:lpstr>
      <vt:lpstr>                         Skydiving №4</vt:lpstr>
      <vt:lpstr>Слайд 6</vt:lpstr>
      <vt:lpstr>Слайд 7</vt:lpstr>
      <vt:lpstr>                     Base jumping №3</vt:lpstr>
      <vt:lpstr>Слайд 9</vt:lpstr>
      <vt:lpstr>Слайд 10</vt:lpstr>
      <vt:lpstr>             diving in underwater caves №2</vt:lpstr>
      <vt:lpstr>Слайд 12</vt:lpstr>
      <vt:lpstr>Слайд 13</vt:lpstr>
      <vt:lpstr>        high altitude mountaineering №1</vt:lpstr>
      <vt:lpstr>Слайд 15</vt:lpstr>
      <vt:lpstr>Слайд 16</vt:lpstr>
      <vt:lpstr>                 Thanks for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Five extreme entertainment.</dc:title>
  <cp:lastModifiedBy>Учитель</cp:lastModifiedBy>
  <cp:revision>1</cp:revision>
  <dcterms:modified xsi:type="dcterms:W3CDTF">2019-01-25T06:43:41Z</dcterms:modified>
</cp:coreProperties>
</file>