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Занимаются спортом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Не болеют</c:v>
                </c:pt>
                <c:pt idx="1">
                  <c:v>Болеют менее 3-х раз в год</c:v>
                </c:pt>
                <c:pt idx="2">
                  <c:v>Болеют более 3-х раз в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59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занимаются спортом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Не болеют</c:v>
                </c:pt>
                <c:pt idx="1">
                  <c:v>Болеют менее 3-х раз в год</c:v>
                </c:pt>
                <c:pt idx="2">
                  <c:v>Болеют более 3-х раз в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39</c:v>
                </c:pt>
                <c:pt idx="2">
                  <c:v>26</c:v>
                </c:pt>
              </c:numCache>
            </c:numRef>
          </c:val>
        </c:ser>
        <c:marker val="1"/>
        <c:axId val="69465216"/>
        <c:axId val="69466752"/>
      </c:lineChart>
      <c:catAx>
        <c:axId val="69465216"/>
        <c:scaling>
          <c:orientation val="minMax"/>
        </c:scaling>
        <c:axPos val="b"/>
        <c:tickLblPos val="nextTo"/>
        <c:crossAx val="69466752"/>
        <c:crosses val="autoZero"/>
        <c:auto val="1"/>
        <c:lblAlgn val="ctr"/>
        <c:lblOffset val="100"/>
      </c:catAx>
      <c:valAx>
        <c:axId val="69466752"/>
        <c:scaling>
          <c:orientation val="minMax"/>
        </c:scaling>
        <c:axPos val="l"/>
        <c:majorGridlines/>
        <c:numFmt formatCode="General" sourceLinked="1"/>
        <c:tickLblPos val="nextTo"/>
        <c:crossAx val="694652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194CF5-2313-479E-B80A-B2D6C1CE06B2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76BE55-0D88-4DB1-A1C0-071F39F44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Спорт-как</a:t>
            </a:r>
            <a:r>
              <a:rPr lang="ru-RU" i="1" dirty="0" smtClean="0"/>
              <a:t> здоровый образ жизни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КСОШ №1</a:t>
            </a:r>
            <a:br>
              <a:rPr lang="ru-RU" dirty="0" smtClean="0"/>
            </a:br>
            <a:r>
              <a:rPr lang="ru-RU" dirty="0" smtClean="0"/>
              <a:t>Орлова Анастасия</a:t>
            </a:r>
          </a:p>
          <a:p>
            <a:r>
              <a:rPr lang="ru-RU" dirty="0" smtClean="0"/>
              <a:t>Руководитель</a:t>
            </a:r>
          </a:p>
          <a:p>
            <a:r>
              <a:rPr lang="ru-RU" dirty="0" err="1" smtClean="0"/>
              <a:t>Гайворонская</a:t>
            </a:r>
            <a:r>
              <a:rPr lang="ru-RU" dirty="0" smtClean="0"/>
              <a:t> Н.Г.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260648"/>
            <a:ext cx="4506580" cy="5949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Двигательная активность включает в себя: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Повседневную </a:t>
            </a:r>
            <a:r>
              <a:rPr lang="ru-RU" dirty="0"/>
              <a:t>деятельность. Например, ходьба, работа по дому или любая другая активная  работа, которую вы можете сделать частью вашей двигательной активности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Активные </a:t>
            </a:r>
            <a:r>
              <a:rPr lang="ru-RU" dirty="0"/>
              <a:t>виды отдыха и развлечений. Это могут быть танцы, активные игры с детьми, пешие и велосипедные прогулки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 smtClean="0"/>
              <a:t>Спорт</a:t>
            </a:r>
            <a:r>
              <a:rPr lang="ru-RU" dirty="0"/>
              <a:t>. Примером могут быть занятия фитнесом, занятия в тренажерном зале, бассейн и вообще любые виды спорта, такие как футбол, баскетбол, волейбол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1110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192806" cy="936104"/>
          </a:xfrm>
        </p:spPr>
        <p:txBody>
          <a:bodyPr>
            <a:noAutofit/>
          </a:bodyPr>
          <a:lstStyle/>
          <a:p>
            <a:r>
              <a:rPr lang="ru-RU" sz="3200" dirty="0"/>
              <a:t>Рекомендации для различных возрастных групп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6912883" cy="182542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/>
              <a:t>Маленькие </a:t>
            </a:r>
            <a:r>
              <a:rPr lang="ru-RU" dirty="0" smtClean="0"/>
              <a:t>дети:</a:t>
            </a:r>
            <a:endParaRPr lang="ru-RU" dirty="0"/>
          </a:p>
          <a:p>
            <a:r>
              <a:rPr lang="ru-RU" dirty="0" smtClean="0"/>
              <a:t>Следует </a:t>
            </a:r>
            <a:r>
              <a:rPr lang="ru-RU" dirty="0"/>
              <a:t>поощрять физическую активность с самого рождения ребенка через игры и водные виды спорта</a:t>
            </a:r>
          </a:p>
          <a:p>
            <a:r>
              <a:rPr lang="ru-RU" dirty="0" smtClean="0"/>
              <a:t>Рекомендуемая </a:t>
            </a:r>
            <a:r>
              <a:rPr lang="ru-RU" dirty="0"/>
              <a:t>для детей дошкольного возраста физическая активность - 3 часа в течение дня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4392488" cy="2839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5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908721"/>
            <a:ext cx="6840760" cy="266429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/>
              <a:t>Дети и </a:t>
            </a:r>
            <a:r>
              <a:rPr lang="ru-RU" dirty="0" smtClean="0"/>
              <a:t>подростки:</a:t>
            </a:r>
            <a:endParaRPr lang="ru-RU" dirty="0"/>
          </a:p>
          <a:p>
            <a:r>
              <a:rPr lang="ru-RU" dirty="0" smtClean="0"/>
              <a:t>Рекомендуемая </a:t>
            </a:r>
            <a:r>
              <a:rPr lang="ru-RU" dirty="0"/>
              <a:t>для этой категории активность - умеренная и интенсивная, продолжительностью от 60 минут до нескольких часов</a:t>
            </a:r>
          </a:p>
          <a:p>
            <a:r>
              <a:rPr lang="ru-RU" dirty="0" smtClean="0"/>
              <a:t>Интенсивные </a:t>
            </a:r>
            <a:r>
              <a:rPr lang="ru-RU" dirty="0"/>
              <a:t>занятия, направленные на укрепление мышц и костей рекомендуются не менее 3 раз в неделю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23" y="3587436"/>
            <a:ext cx="6336704" cy="2715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57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3"/>
            <a:ext cx="6840760" cy="187220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Молодежь и </a:t>
            </a:r>
            <a:r>
              <a:rPr lang="ru-RU" dirty="0" smtClean="0"/>
              <a:t>взрослые:</a:t>
            </a:r>
            <a:endParaRPr lang="ru-RU" dirty="0"/>
          </a:p>
          <a:p>
            <a:r>
              <a:rPr lang="ru-RU" dirty="0" smtClean="0"/>
              <a:t>Активность </a:t>
            </a:r>
            <a:r>
              <a:rPr lang="ru-RU" dirty="0"/>
              <a:t>умеренной интенсивности должна быть не менее 2,5-3 часов в неделю. Например, по 30 минут 5-7 раз в неделю.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39" y="2704422"/>
            <a:ext cx="6336704" cy="3564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6768752" cy="252028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/>
              <a:t>Пожилые:</a:t>
            </a:r>
            <a:endParaRPr lang="ru-RU" dirty="0"/>
          </a:p>
          <a:p>
            <a:r>
              <a:rPr lang="ru-RU" dirty="0" smtClean="0"/>
              <a:t>Любая </a:t>
            </a:r>
            <a:r>
              <a:rPr lang="ru-RU" dirty="0"/>
              <a:t>физическая активность принесет пользу пожилым людям. Даже небольшая нагрузка лучше, чем ничего. Чем больше пожилой человек физически активен, тем больше пользы для здоровья.</a:t>
            </a:r>
          </a:p>
          <a:p>
            <a:r>
              <a:rPr lang="ru-RU" dirty="0" smtClean="0"/>
              <a:t>Пожилым </a:t>
            </a:r>
            <a:r>
              <a:rPr lang="ru-RU" dirty="0"/>
              <a:t>нужно стремиться к такой же двигательной активности, как и взрослым людям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51" y="3429000"/>
            <a:ext cx="4139952" cy="2790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9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215238" cy="11154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График соотношения количества человек к количеству болезней среди начальной школы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696862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Так же есть факторы </a:t>
            </a:r>
            <a:r>
              <a:rPr lang="ru-RU" sz="3200" dirty="0"/>
              <a:t>отрицательно влияющие на здоровье: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курение и злоупотребление алкоголем;</a:t>
            </a:r>
          </a:p>
          <a:p>
            <a:r>
              <a:rPr lang="ru-RU" dirty="0"/>
              <a:t>неправильное питание;</a:t>
            </a:r>
          </a:p>
          <a:p>
            <a:r>
              <a:rPr lang="ru-RU" dirty="0"/>
              <a:t>наркотики;</a:t>
            </a:r>
          </a:p>
          <a:p>
            <a:r>
              <a:rPr lang="ru-RU" dirty="0"/>
              <a:t>частое употребление лекарств;</a:t>
            </a:r>
          </a:p>
          <a:p>
            <a:r>
              <a:rPr lang="ru-RU" dirty="0"/>
              <a:t>условия труда, вредные для здоровья;</a:t>
            </a:r>
          </a:p>
          <a:p>
            <a:r>
              <a:rPr lang="ru-RU" dirty="0"/>
              <a:t>стрессовые ситуации (они также отрицательно влияют на здоровье</a:t>
            </a:r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92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293960" cy="768096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урение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8" r="6368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1700808"/>
            <a:ext cx="3300573" cy="151956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– это вид бытовой наркомании, наиболее распространенная форма которой – никотинизм, то есть курение табака.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3"/>
            <a:ext cx="3168352" cy="20181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25489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7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3057148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Процент курящих табак женщин по странам.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4963804" cy="225853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9552" y="3789040"/>
            <a:ext cx="3055717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Процент курящих табак мужчин по странам.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5064299" cy="2304256"/>
          </a:xfrm>
        </p:spPr>
      </p:pic>
    </p:spTree>
    <p:extLst>
      <p:ext uri="{BB962C8B-B14F-4D97-AF65-F5344CB8AC3E}">
        <p14:creationId xmlns="" xmlns:p14="http://schemas.microsoft.com/office/powerpoint/2010/main" val="33842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336704" cy="864096"/>
          </a:xfrm>
        </p:spPr>
        <p:txBody>
          <a:bodyPr/>
          <a:lstStyle/>
          <a:p>
            <a:r>
              <a:rPr lang="ru-RU" dirty="0"/>
              <a:t>Вред для здоровья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3609" y="1988840"/>
            <a:ext cx="3672408" cy="4032448"/>
          </a:xfrm>
        </p:spPr>
        <p:txBody>
          <a:bodyPr/>
          <a:lstStyle/>
          <a:p>
            <a:r>
              <a:rPr lang="ru-RU" dirty="0"/>
              <a:t>Онкологические </a:t>
            </a:r>
            <a:r>
              <a:rPr lang="ru-RU" dirty="0" smtClean="0"/>
              <a:t>заболевания</a:t>
            </a:r>
          </a:p>
          <a:p>
            <a:r>
              <a:rPr lang="ru-RU" dirty="0" smtClean="0"/>
              <a:t>Бесплодие</a:t>
            </a:r>
          </a:p>
          <a:p>
            <a:r>
              <a:rPr lang="ru-RU" dirty="0"/>
              <a:t>Поражения нервной </a:t>
            </a:r>
            <a:r>
              <a:rPr lang="ru-RU" dirty="0" smtClean="0"/>
              <a:t>системы</a:t>
            </a:r>
          </a:p>
          <a:p>
            <a:r>
              <a:rPr lang="ru-RU" dirty="0"/>
              <a:t>Ухудшение </a:t>
            </a:r>
            <a:r>
              <a:rPr lang="ru-RU" dirty="0" smtClean="0"/>
              <a:t>зрения</a:t>
            </a:r>
          </a:p>
          <a:p>
            <a:r>
              <a:rPr lang="ru-RU" dirty="0"/>
              <a:t>Возникновение </a:t>
            </a:r>
            <a:r>
              <a:rPr lang="ru-RU" dirty="0" smtClean="0"/>
              <a:t>зависимости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286967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6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96752"/>
            <a:ext cx="7632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Здоровье-это состояние полного физического, душевного и социального благополучия, а не только отсутствие болезней и физических дефектов.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654"/>
            <a:ext cx="8208912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1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1800" y="620688"/>
            <a:ext cx="2808312" cy="720080"/>
          </a:xfrm>
        </p:spPr>
        <p:txBody>
          <a:bodyPr/>
          <a:lstStyle/>
          <a:p>
            <a:r>
              <a:rPr lang="ru-RU" dirty="0" smtClean="0"/>
              <a:t>Наркомания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4009" y="1556792"/>
            <a:ext cx="2952328" cy="151956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– </a:t>
            </a:r>
            <a:r>
              <a:rPr lang="ru-RU" dirty="0"/>
              <a:t>тяжелое хроническое заболевание, при котором наблюдается стойкая психологическая и физическая зависимость от наркотических веществ.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92696"/>
            <a:ext cx="1044600" cy="1044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212976"/>
            <a:ext cx="3288793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5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71643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4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293960" cy="624080"/>
          </a:xfrm>
        </p:spPr>
        <p:txBody>
          <a:bodyPr/>
          <a:lstStyle/>
          <a:p>
            <a:r>
              <a:rPr lang="ru-RU" dirty="0" smtClean="0"/>
              <a:t>Алкоголизм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77" r="2957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7" y="1340768"/>
            <a:ext cx="3096344" cy="15195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-это заболевание</a:t>
            </a:r>
            <a:r>
              <a:rPr lang="ru-RU" dirty="0"/>
              <a:t>, разновидность токсикомании, характеризующееся пристрастием к алкоголю (этиловому спирту), с психической и физической зависимостью от него.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87" y="2780928"/>
            <a:ext cx="3096344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2696"/>
            <a:ext cx="1089868" cy="754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3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840878" cy="889168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заболеваний, вызываемых алкоголизмом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9" y="2132856"/>
            <a:ext cx="6696744" cy="40324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Синдром </a:t>
            </a:r>
            <a:r>
              <a:rPr lang="ru-RU" dirty="0" err="1"/>
              <a:t>Гайе</a:t>
            </a:r>
            <a:r>
              <a:rPr lang="ru-RU" dirty="0"/>
              <a:t>-Вернике</a:t>
            </a:r>
          </a:p>
          <a:p>
            <a:r>
              <a:rPr lang="ru-RU" dirty="0"/>
              <a:t>Субарахноидальное кровоизлияние</a:t>
            </a:r>
          </a:p>
          <a:p>
            <a:r>
              <a:rPr lang="ru-RU" dirty="0"/>
              <a:t>Внутримозговое кровоизлияние</a:t>
            </a:r>
          </a:p>
          <a:p>
            <a:r>
              <a:rPr lang="ru-RU" dirty="0" err="1"/>
              <a:t>Стеатогепатит</a:t>
            </a:r>
            <a:endParaRPr lang="ru-RU" dirty="0"/>
          </a:p>
          <a:p>
            <a:r>
              <a:rPr lang="ru-RU" dirty="0"/>
              <a:t>Цирроз печени</a:t>
            </a:r>
          </a:p>
          <a:p>
            <a:r>
              <a:rPr lang="ru-RU" dirty="0"/>
              <a:t>Панкреатит</a:t>
            </a:r>
          </a:p>
          <a:p>
            <a:r>
              <a:rPr lang="ru-RU" dirty="0"/>
              <a:t>Гастрит</a:t>
            </a:r>
          </a:p>
          <a:p>
            <a:r>
              <a:rPr lang="ru-RU" dirty="0"/>
              <a:t>Синдром </a:t>
            </a:r>
            <a:r>
              <a:rPr lang="ru-RU" dirty="0" err="1"/>
              <a:t>Маллори</a:t>
            </a:r>
            <a:r>
              <a:rPr lang="ru-RU" dirty="0"/>
              <a:t> — </a:t>
            </a:r>
            <a:r>
              <a:rPr lang="ru-RU" dirty="0" err="1"/>
              <a:t>Вейсса</a:t>
            </a:r>
            <a:endParaRPr lang="ru-RU" dirty="0"/>
          </a:p>
          <a:p>
            <a:r>
              <a:rPr lang="ru-RU" dirty="0"/>
              <a:t>Рак пищевода</a:t>
            </a:r>
          </a:p>
          <a:p>
            <a:r>
              <a:rPr lang="ru-RU" dirty="0"/>
              <a:t>Рак желудка</a:t>
            </a:r>
          </a:p>
          <a:p>
            <a:r>
              <a:rPr lang="ru-RU" dirty="0"/>
              <a:t>Рак прямой кишки</a:t>
            </a:r>
          </a:p>
          <a:p>
            <a:r>
              <a:rPr lang="ru-RU" dirty="0"/>
              <a:t>Гемолитическая анемия</a:t>
            </a:r>
          </a:p>
          <a:p>
            <a:r>
              <a:rPr lang="ru-RU" dirty="0"/>
              <a:t>Аритмия</a:t>
            </a:r>
          </a:p>
          <a:p>
            <a:r>
              <a:rPr lang="ru-RU" dirty="0"/>
              <a:t>Алкогольная </a:t>
            </a:r>
            <a:r>
              <a:rPr lang="ru-RU" dirty="0" err="1"/>
              <a:t>кардиомиопатия</a:t>
            </a:r>
            <a:endParaRPr lang="ru-RU" dirty="0"/>
          </a:p>
          <a:p>
            <a:r>
              <a:rPr lang="ru-RU" dirty="0"/>
              <a:t>Нефропатия</a:t>
            </a:r>
          </a:p>
          <a:p>
            <a:r>
              <a:rPr lang="ru-RU" dirty="0"/>
              <a:t>Алкогольная </a:t>
            </a:r>
            <a:r>
              <a:rPr lang="ru-RU" dirty="0" err="1"/>
              <a:t>полинейропатия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93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выбираем здоровый образ жизни!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101246" cy="23290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158759" cy="237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25343"/>
            <a:ext cx="3083835" cy="2312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21088"/>
            <a:ext cx="2808313" cy="2109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38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Сохранению и укреплению здоровья способствует: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Здоровый сон</a:t>
            </a:r>
          </a:p>
          <a:p>
            <a:r>
              <a:rPr lang="ru-RU" dirty="0" smtClean="0"/>
              <a:t>Правильное питание</a:t>
            </a:r>
          </a:p>
          <a:p>
            <a:r>
              <a:rPr lang="ru-RU" dirty="0" smtClean="0"/>
              <a:t>Закаливание</a:t>
            </a:r>
          </a:p>
          <a:p>
            <a:r>
              <a:rPr lang="ru-RU" dirty="0" smtClean="0"/>
              <a:t>Соблюдение режима труда и отдыха</a:t>
            </a:r>
          </a:p>
          <a:p>
            <a:r>
              <a:rPr lang="ru-RU" dirty="0" smtClean="0"/>
              <a:t>Личная гигиена</a:t>
            </a:r>
          </a:p>
          <a:p>
            <a:r>
              <a:rPr lang="ru-RU" dirty="0" smtClean="0"/>
              <a:t>Оптимальный уровень двигательной активности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21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827584" y="1052736"/>
            <a:ext cx="7344816" cy="1728192"/>
          </a:xfrm>
        </p:spPr>
        <p:txBody>
          <a:bodyPr>
            <a:noAutofit/>
          </a:bodyPr>
          <a:lstStyle/>
          <a:p>
            <a:r>
              <a:rPr lang="ru-RU" sz="2800" dirty="0"/>
              <a:t>Сон — жизненно важное состояние мозговой деятельности, поэтому важен именно здоровый, крепкий сон.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51" y="2869596"/>
            <a:ext cx="346174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114">
            <a:off x="988055" y="3877503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0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300984" cy="1463040"/>
          </a:xfrm>
        </p:spPr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5" r="3295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16016" y="2276872"/>
            <a:ext cx="3300573" cy="151956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– </a:t>
            </a:r>
            <a:r>
              <a:rPr lang="ru-RU" dirty="0"/>
              <a:t>это </a:t>
            </a:r>
            <a:r>
              <a:rPr lang="ru-RU" dirty="0" smtClean="0"/>
              <a:t>сбалансированный рацион из натуральных и качественных продуктов, которые удовлетворяют все нужды организма, кроме того, идут ему на пользу.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292323" cy="1572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6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здорового питания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Режим </a:t>
            </a:r>
            <a:r>
              <a:rPr lang="ru-RU" dirty="0"/>
              <a:t>питания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Калорийность </a:t>
            </a:r>
            <a:r>
              <a:rPr lang="ru-RU" dirty="0"/>
              <a:t>рациона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Распределение </a:t>
            </a:r>
            <a:r>
              <a:rPr lang="ru-RU" dirty="0"/>
              <a:t>суточного рациона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Разнообразный </a:t>
            </a:r>
            <a:r>
              <a:rPr lang="ru-RU" dirty="0"/>
              <a:t>рацион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Умеренность </a:t>
            </a:r>
            <a:r>
              <a:rPr lang="ru-RU" dirty="0"/>
              <a:t>в еде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Ешьте </a:t>
            </a:r>
            <a:r>
              <a:rPr lang="ru-RU" dirty="0"/>
              <a:t>медленно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Пейте </a:t>
            </a:r>
            <a:r>
              <a:rPr lang="ru-RU" dirty="0"/>
              <a:t>больше воды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Правильное </a:t>
            </a:r>
            <a:r>
              <a:rPr lang="ru-RU" dirty="0"/>
              <a:t>сочетание продуктов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Простая </a:t>
            </a:r>
            <a:r>
              <a:rPr lang="ru-RU" dirty="0"/>
              <a:t>и свежая пища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Исключение </a:t>
            </a:r>
            <a:r>
              <a:rPr lang="ru-RU" dirty="0"/>
              <a:t>жареной пищи.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10" y="2536031"/>
            <a:ext cx="3041904" cy="3048000"/>
          </a:xfrm>
        </p:spPr>
      </p:pic>
    </p:spTree>
    <p:extLst>
      <p:ext uri="{BB962C8B-B14F-4D97-AF65-F5344CB8AC3E}">
        <p14:creationId xmlns="" xmlns:p14="http://schemas.microsoft.com/office/powerpoint/2010/main" val="1396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240360" cy="864096"/>
          </a:xfrm>
        </p:spPr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1772816"/>
            <a:ext cx="3300573" cy="4023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Закаливание представляет собой систему профилактических мероприятий, направленных на повышение сопротивляемости организма человека к неблагоприятным факторам окружающей среды. Эти процедуры помогают выработать иммунитет и улучшить терморегуляцию организма. Закаливание считается одним из самых надежных и доступных способов сохранить здоровье.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137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764704"/>
            <a:ext cx="6264696" cy="720080"/>
          </a:xfrm>
        </p:spPr>
        <p:txBody>
          <a:bodyPr/>
          <a:lstStyle/>
          <a:p>
            <a:r>
              <a:rPr lang="ru-RU" dirty="0" smtClean="0"/>
              <a:t>Польза закаливания.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484785"/>
            <a:ext cx="7272808" cy="26642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Закаливание организма – эффективное средство укрепления здоровья. Оно представляет собой своего рода тренировку защитных сил организма и их подготовку к быстрой мобилизации в критических ситуациях. В основе любой из закаливающих процедур лежит систематическое воздействие солнечных лучей, тепла или охлаждения на организм человека. Это приводит к тому, что у человека постепенно формируется адаптация к внешней среде, а также совершенствуется работа всех систем его организма. 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941762" cy="2065337"/>
          </a:xfrm>
        </p:spPr>
      </p:pic>
    </p:spTree>
    <p:extLst>
      <p:ext uri="{BB962C8B-B14F-4D97-AF65-F5344CB8AC3E}">
        <p14:creationId xmlns="" xmlns:p14="http://schemas.microsoft.com/office/powerpoint/2010/main" val="19740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096344" cy="1008112"/>
          </a:xfrm>
        </p:spPr>
        <p:txBody>
          <a:bodyPr/>
          <a:lstStyle/>
          <a:p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16016" y="2060848"/>
            <a:ext cx="3300573" cy="151956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- это любая деятельность, направленная </a:t>
            </a:r>
            <a:r>
              <a:rPr lang="ru-RU" dirty="0"/>
              <a:t>на улучшение или </a:t>
            </a:r>
            <a:r>
              <a:rPr lang="ru-RU" dirty="0" smtClean="0"/>
              <a:t>сохранение </a:t>
            </a:r>
            <a:r>
              <a:rPr lang="ru-RU" dirty="0"/>
              <a:t>вашей физической формы и здоровья в целом.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5" b="322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103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370</TotalTime>
  <Words>669</Words>
  <Application>Microsoft Office PowerPoint</Application>
  <PresentationFormat>Экран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Спорт-как здоровый образ жизни</vt:lpstr>
      <vt:lpstr>Слайд 2</vt:lpstr>
      <vt:lpstr>Сохранению и укреплению здоровья способствует:</vt:lpstr>
      <vt:lpstr>Слайд 4</vt:lpstr>
      <vt:lpstr>Правильное питание</vt:lpstr>
      <vt:lpstr>Правила здорового питания</vt:lpstr>
      <vt:lpstr>Закаливание</vt:lpstr>
      <vt:lpstr>Польза закаливания.</vt:lpstr>
      <vt:lpstr>Двигательная активность</vt:lpstr>
      <vt:lpstr>Двигательная активность включает в себя:</vt:lpstr>
      <vt:lpstr>Рекомендации для различных возрастных групп :</vt:lpstr>
      <vt:lpstr>Слайд 12</vt:lpstr>
      <vt:lpstr>Слайд 13</vt:lpstr>
      <vt:lpstr>Слайд 14</vt:lpstr>
      <vt:lpstr>График соотношения количества человек к количеству болезней среди начальной школы</vt:lpstr>
      <vt:lpstr>Так же есть факторы отрицательно влияющие на здоровье:</vt:lpstr>
      <vt:lpstr>Курение</vt:lpstr>
      <vt:lpstr>Слайд 18</vt:lpstr>
      <vt:lpstr>Вред для здоровья</vt:lpstr>
      <vt:lpstr>Наркомания</vt:lpstr>
      <vt:lpstr>Слайд 21</vt:lpstr>
      <vt:lpstr>Алкоголизм</vt:lpstr>
      <vt:lpstr>Список заболеваний, вызываемых алкоголизмом</vt:lpstr>
      <vt:lpstr>Мы выбираем здоровый образ жизни!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Спорт-как здоровый образ жизни</dc:title>
  <dc:creator>Nastya</dc:creator>
  <cp:lastModifiedBy>Владелец</cp:lastModifiedBy>
  <cp:revision>32</cp:revision>
  <dcterms:created xsi:type="dcterms:W3CDTF">2016-02-22T22:11:02Z</dcterms:created>
  <dcterms:modified xsi:type="dcterms:W3CDTF">2019-03-05T10:41:07Z</dcterms:modified>
</cp:coreProperties>
</file>