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6" r:id="rId6"/>
    <p:sldId id="267" r:id="rId7"/>
    <p:sldId id="268" r:id="rId8"/>
    <p:sldId id="269" r:id="rId9"/>
    <p:sldId id="270" r:id="rId10"/>
    <p:sldId id="265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417-3852-4DA4-8F26-7B5B8A6A4A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6EEC-8EC0-4048-B0E5-109FA898CB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417-3852-4DA4-8F26-7B5B8A6A4A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6EEC-8EC0-4048-B0E5-109FA898C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417-3852-4DA4-8F26-7B5B8A6A4A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6EEC-8EC0-4048-B0E5-109FA898C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417-3852-4DA4-8F26-7B5B8A6A4A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6EEC-8EC0-4048-B0E5-109FA898C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417-3852-4DA4-8F26-7B5B8A6A4A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966EEC-8EC0-4048-B0E5-109FA898C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417-3852-4DA4-8F26-7B5B8A6A4A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6EEC-8EC0-4048-B0E5-109FA898C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417-3852-4DA4-8F26-7B5B8A6A4A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6EEC-8EC0-4048-B0E5-109FA898C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417-3852-4DA4-8F26-7B5B8A6A4A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6EEC-8EC0-4048-B0E5-109FA898C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417-3852-4DA4-8F26-7B5B8A6A4A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6EEC-8EC0-4048-B0E5-109FA898C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417-3852-4DA4-8F26-7B5B8A6A4A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6EEC-8EC0-4048-B0E5-109FA898C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417-3852-4DA4-8F26-7B5B8A6A4A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6EEC-8EC0-4048-B0E5-109FA898C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289417-3852-4DA4-8F26-7B5B8A6A4A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966EEC-8EC0-4048-B0E5-109FA898C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u/url?sa=i&amp;rct=j&amp;q=&amp;esrc=s&amp;source=images&amp;cd=&amp;cad=rja&amp;uact=8&amp;ved=0ahUKEwimka3zk7vJAhVJiSwKHZPIDrUQjRwIBw&amp;url=http://forexaw.com/TERMs/Nature/l1016_%D0%9C%D0%B8%D0%BD%D0%B5%D1%80%D0%B0%D0%BB_Mineral_%D1%8D%D1%82%D0%BE&amp;bvm=bv.108194040,d.bGg&amp;psig=AFQjCNFBG4CvwrTrbYYOjaoBkoGktHvCjQ&amp;ust=144907616283158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www.google.ru/url?sa=i&amp;rct=j&amp;q=&amp;esrc=s&amp;source=images&amp;cd=&amp;cad=rja&amp;uact=8&amp;ved=0ahUKEwj1mZOQlLvJAhWG3iwKHfZjC_AQjRwIBw&amp;url=https://vk.com/topic-11814927_27117865?offset=20&amp;bvm=bv.108194040,d.bGg&amp;psig=AFQjCNFKAggzudWOsKw0J7crNJfcXCiZeQ&amp;ust=144907628286093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i="1" dirty="0" smtClean="0">
                <a:solidFill>
                  <a:srgbClr val="FF0000"/>
                </a:solidFill>
              </a:rPr>
              <a:t>Оксиды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285860"/>
            <a:ext cx="7031812" cy="374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596" y="5357826"/>
            <a:ext cx="8229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Информацию подготовил: </a:t>
            </a:r>
          </a:p>
          <a:p>
            <a:pPr algn="ctr"/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Копейчик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Никита 8 а класс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812626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 земной коре часто встречаются в виде минералов.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928" y="1700808"/>
            <a:ext cx="3193216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9544" y="1700808"/>
            <a:ext cx="3816350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35815" y="6309318"/>
            <a:ext cx="4608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Красные и магнитные железняки 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349" y="6309317"/>
            <a:ext cx="232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Бурый железняк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85728"/>
            <a:ext cx="24817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/>
              <a:t>Fe</a:t>
            </a:r>
            <a:r>
              <a:rPr lang="en-US" sz="7200" baseline="-25000" dirty="0" smtClean="0"/>
              <a:t>2</a:t>
            </a:r>
            <a:r>
              <a:rPr lang="en-US" sz="7200" dirty="0" smtClean="0"/>
              <a:t>O</a:t>
            </a:r>
            <a:r>
              <a:rPr lang="en-US" sz="7200" baseline="-25000" dirty="0" smtClean="0"/>
              <a:t>3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175437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Am4.jpg"/>
          <p:cNvSpPr>
            <a:spLocks noChangeAspect="1" noChangeArrowheads="1"/>
          </p:cNvSpPr>
          <p:nvPr/>
        </p:nvSpPr>
        <p:spPr bwMode="auto">
          <a:xfrm>
            <a:off x="155575" y="-411163"/>
            <a:ext cx="11430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Am4.jpg"/>
          <p:cNvSpPr>
            <a:spLocks noChangeAspect="1" noChangeArrowheads="1"/>
          </p:cNvSpPr>
          <p:nvPr/>
        </p:nvSpPr>
        <p:spPr bwMode="auto">
          <a:xfrm>
            <a:off x="155575" y="-411163"/>
            <a:ext cx="11430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Am4.jpg"/>
          <p:cNvSpPr>
            <a:spLocks noChangeAspect="1" noChangeArrowheads="1"/>
          </p:cNvSpPr>
          <p:nvPr/>
        </p:nvSpPr>
        <p:spPr bwMode="auto">
          <a:xfrm>
            <a:off x="155575" y="-411163"/>
            <a:ext cx="11430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&amp;Ncy;&amp;acy;&amp;tcy;&amp;ucy;&amp;rcy;&amp;acy;&amp;lcy;&amp;softcy;&amp;ncy;&amp;ycy;&amp;jcy; &amp;acy;&amp;mcy;&amp;iecy;&amp;tcy;&amp;icy;&amp;s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8604"/>
            <a:ext cx="3071814" cy="24574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43702" y="3071810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Аметист</a:t>
            </a:r>
            <a:endParaRPr lang="ru-RU" sz="3200" b="1" dirty="0"/>
          </a:p>
        </p:txBody>
      </p:sp>
      <p:sp>
        <p:nvSpPr>
          <p:cNvPr id="2059" name="AutoShape 11" descr="Agate banded 750pix.jpg"/>
          <p:cNvSpPr>
            <a:spLocks noChangeAspect="1" noChangeArrowheads="1"/>
          </p:cNvSpPr>
          <p:nvPr/>
        </p:nvSpPr>
        <p:spPr bwMode="auto">
          <a:xfrm>
            <a:off x="155575" y="-890588"/>
            <a:ext cx="223837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https://upload.wikimedia.org/wikipedia/commons/thumb/6/6c/Agate_banded_750pix.jpg/235px-Agate_banded_750pi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 descr="&amp;Acy;&amp;gcy;&amp;acy;&amp;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14" y="4000504"/>
            <a:ext cx="3357586" cy="225720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58016" y="6273225"/>
            <a:ext cx="1063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Агат</a:t>
            </a:r>
            <a:endParaRPr lang="ru-RU" sz="3200" dirty="0"/>
          </a:p>
        </p:txBody>
      </p:sp>
      <p:sp>
        <p:nvSpPr>
          <p:cNvPr id="2065" name="AutoShape 17" descr="Quartz Brésil.jpg"/>
          <p:cNvSpPr>
            <a:spLocks noChangeAspect="1" noChangeArrowheads="1"/>
          </p:cNvSpPr>
          <p:nvPr/>
        </p:nvSpPr>
        <p:spPr bwMode="auto">
          <a:xfrm>
            <a:off x="155575" y="-914400"/>
            <a:ext cx="22383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7" name="Picture 19" descr="&amp;gcy;&amp;ocy;&amp;rcy;&amp;ncy;&amp;ycy;&amp;jcy; &amp;khcy;&amp;rcy;&amp;ucy;&amp;scy;&amp;tcy;&amp;acy;&amp;lcy;&amp;softcy; &amp;ecy;&amp;tcy;&amp;ocy; &amp;kcy;&amp;vcy;&amp;acy;&amp;rcy;&amp;ts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9"/>
            <a:ext cx="2571768" cy="2428892"/>
          </a:xfrm>
          <a:prstGeom prst="rect">
            <a:avLst/>
          </a:prstGeom>
          <a:noFill/>
        </p:spPr>
      </p:pic>
      <p:pic>
        <p:nvPicPr>
          <p:cNvPr id="2069" name="Picture 21" descr="http://wiki.web.ru/images/thumb/d/d1/Quartz_dr.jpg/220px-Quartz_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137005" cy="278608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28662" y="2857496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Кварц </a:t>
            </a:r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273225"/>
            <a:ext cx="3406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Горный хрусталь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357166"/>
            <a:ext cx="20826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/>
              <a:t>SiO</a:t>
            </a:r>
            <a:r>
              <a:rPr lang="en-US" sz="4000" b="1" dirty="0" smtClean="0"/>
              <a:t>2</a:t>
            </a:r>
            <a:endParaRPr lang="ru-RU" sz="4000" b="1" dirty="0"/>
          </a:p>
        </p:txBody>
      </p:sp>
      <p:pic>
        <p:nvPicPr>
          <p:cNvPr id="2071" name="Picture 23" descr="https://im1-tub-ru.yandex.net/i?id=2260f9334267ae4c4eee4e3982ee5bc0&amp;n=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000240"/>
            <a:ext cx="3238520" cy="342902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643306" y="5429264"/>
            <a:ext cx="1419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Песок </a:t>
            </a:r>
            <a:endParaRPr lang="ru-RU" sz="32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Информационные источники: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000240"/>
            <a:ext cx="84296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4000" dirty="0" smtClean="0">
                <a:hlinkClick r:id="rId2"/>
              </a:rPr>
              <a:t>https://ru.wikipedia.org/wiki</a:t>
            </a:r>
            <a:r>
              <a:rPr lang="en-US" sz="3200" dirty="0" smtClean="0">
                <a:hlinkClick r:id="rId2"/>
              </a:rPr>
              <a:t>/</a:t>
            </a:r>
            <a:endParaRPr lang="ru-RU" sz="3200" dirty="0" smtClean="0"/>
          </a:p>
          <a:p>
            <a:pPr marL="514350" indent="-514350" algn="ctr">
              <a:buAutoNum type="arabicPeriod"/>
            </a:pPr>
            <a:r>
              <a:rPr lang="ru-RU" sz="3200" dirty="0" smtClean="0"/>
              <a:t>Габриелян О.С. Химия 8 класс: учебник  - 4-е изд., стереотип. – М.: Дрофа, 2015</a:t>
            </a:r>
            <a:endParaRPr lang="ru-RU" sz="3200" dirty="0"/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26828"/>
            <a:ext cx="52219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</a:rPr>
              <a:t>Содержание</a:t>
            </a:r>
            <a:endParaRPr lang="ru-RU" sz="72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5496" y="296628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357298"/>
            <a:ext cx="4500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Что такое оксиды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Оксиды углерода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Оксид алюминия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Оксид кальция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Оксид натрия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Оксид меди 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II</a:t>
            </a:r>
            <a:endParaRPr lang="ru-RU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Оксид золота 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Оксид железа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III</a:t>
            </a:r>
            <a:endParaRPr lang="ru-RU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Оксид кремния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838" y="3957784"/>
            <a:ext cx="2895600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838" y="1464266"/>
            <a:ext cx="2852737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44745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Оксиды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это сложные вещества, состоящие из двух химических элементов, один из которых кислород, со степенью окисления -2. Лишь один химический элемент - фтор, соединяясь с кислородом, образует не оксид, а фторид кислорода OF2. 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Называются они просто - "оксид + название элемента"(см. ниже).Если валентность химического элемента переменная, то указывается римской цифрой, заключённой в круглые скобки, после названия химического элемента. 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0" name="Picture 6" descr="http://forexaw.com/new-uploads/77/34/47/773447.9._%D0%9E%D0%BA%D1%81%D0%B8%D0%B4%D1%8B_%D0%B8_%D0%B3%D0%B8%D0%B4%D1%80%D0%BE%D0%BA%D1%81%D0%B8%D0%B4%D1%8B_%D0%BA%D1%80%D0%B5%D0%BC%D0%BD%D0%B8%D1%8F_(%D0%B3%D1%80%D1%83%D0%BF%D0%BF%D0%B0_%D0%BC%D0%B8%D0%BD%D0%B5%D1%80%D0%B0%D0%BB%D0%BE%D0%B2_%D0%BA%D0%B2%D0%B0%D1%80%D1%86%D0%B0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1339" y="3910566"/>
            <a:ext cx="2894373" cy="20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p.vk.me/c406631/v406631126/270f/x5gsBUvDchU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84914"/>
            <a:ext cx="2895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11870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и по запросу диоксид углеро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85728"/>
            <a:ext cx="2909150" cy="290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1472" y="0"/>
            <a:ext cx="15648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dirty="0" smtClean="0">
                <a:solidFill>
                  <a:srgbClr val="FF0000"/>
                </a:solidFill>
              </a:rPr>
              <a:t>CO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7154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угарный газ — CO) — газ без цвета и запаха; почти не поглощается активированным углем; горит синим пламенем с образованием CO2 и выделением тепла. 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3571876"/>
            <a:ext cx="4286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углекислый газ – фотосинтез, образование крахмала, </a:t>
            </a:r>
          </a:p>
          <a:p>
            <a:r>
              <a:rPr lang="ru-RU" sz="3200" i="1" dirty="0" smtClean="0">
                <a:solidFill>
                  <a:srgbClr val="FF0000"/>
                </a:solidFill>
              </a:rPr>
              <a:t>В твердом состоянии - «сухой лед» - мороженое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998934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736"/>
            <a:ext cx="52149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бинарное соединение алюминия и кислорода. В природе распространён как основная составляющая часть глинозёма[2], нестехиометрической смеси оксидов алюминия, калия, натрия, магния и т. д.</a:t>
            </a:r>
          </a:p>
        </p:txBody>
      </p:sp>
      <p:pic>
        <p:nvPicPr>
          <p:cNvPr id="1026" name="Picture 2" descr="Картинки по запросу оксид алюми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3014997" cy="34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Картинки по запросу оксид алюмини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3004522" cy="237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6121" y="160338"/>
            <a:ext cx="24112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dirty="0">
                <a:solidFill>
                  <a:srgbClr val="FF0000"/>
                </a:solidFill>
              </a:rPr>
              <a:t>Al</a:t>
            </a:r>
            <a:r>
              <a:rPr lang="fr-FR" sz="4000" dirty="0">
                <a:solidFill>
                  <a:srgbClr val="FF0000"/>
                </a:solidFill>
              </a:rPr>
              <a:t>2</a:t>
            </a:r>
            <a:r>
              <a:rPr lang="fr-FR" sz="7200" dirty="0">
                <a:solidFill>
                  <a:srgbClr val="FF0000"/>
                </a:solidFill>
              </a:rPr>
              <a:t>O</a:t>
            </a:r>
            <a:r>
              <a:rPr lang="fr-FR" sz="4000" dirty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971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69199"/>
            <a:ext cx="3396619" cy="254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3" y="508720"/>
            <a:ext cx="3408078" cy="32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20" y="1857364"/>
            <a:ext cx="4753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белое кристаллическое вещество, формула </a:t>
            </a: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CaO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Негашёная известь и продукт её взаимодействия с водой — </a:t>
            </a: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Ca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(OH)2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находят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обширное использование в строительном деле.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13908"/>
            <a:ext cx="20265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dirty="0">
                <a:solidFill>
                  <a:srgbClr val="FF0000"/>
                </a:solidFill>
              </a:rPr>
              <a:t>CaO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1306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57364"/>
            <a:ext cx="52863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бинарное неорганическое вещество, имеющее формулу Na2O и относящееся к классу основных оксидов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Растворяется в воде с образованием щелочи. Применяется  в химической промышленности, входит в состав  моющих средств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57166"/>
            <a:ext cx="23968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dirty="0">
                <a:solidFill>
                  <a:srgbClr val="FF0000"/>
                </a:solidFill>
              </a:rPr>
              <a:t>Na</a:t>
            </a:r>
            <a:r>
              <a:rPr lang="fr-FR" sz="4000" dirty="0">
                <a:solidFill>
                  <a:srgbClr val="FF0000"/>
                </a:solidFill>
              </a:rPr>
              <a:t>2</a:t>
            </a:r>
            <a:r>
              <a:rPr lang="fr-FR" sz="7200" dirty="0">
                <a:solidFill>
                  <a:srgbClr val="FF0000"/>
                </a:solidFill>
              </a:rPr>
              <a:t>O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0284" y="116632"/>
            <a:ext cx="3435367" cy="280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0283" y="3545095"/>
            <a:ext cx="3435367" cy="28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36377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39344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основный оксид двухвалентной меди. Кристаллы чёрного цвета, в обычных условиях довольно устойчивые, практически нерастворимые в воде. В природе встречается в виде минерала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тенорита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мелаконита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) </a:t>
            </a:r>
            <a:r>
              <a:rPr lang="ru-RU" sz="2400" dirty="0" smtClean="0"/>
              <a:t>серый, чёрный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цвет.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92580"/>
            <a:ext cx="21210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dirty="0">
                <a:solidFill>
                  <a:srgbClr val="FF0000"/>
                </a:solidFill>
              </a:rPr>
              <a:t>CuO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9745" y="367823"/>
            <a:ext cx="3384376" cy="277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235px-Tenorite_-_USGS_Mineral_Specimens_1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851548"/>
            <a:ext cx="3413128" cy="2323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5221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785926"/>
            <a:ext cx="50720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бинарное неорганическое химическое соединение золота и кислорода с формулой Au2O3. Наиболее устойчивый оксид золота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Используется в химической промышленности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1728" y="332656"/>
            <a:ext cx="26981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dirty="0">
                <a:solidFill>
                  <a:srgbClr val="FF0000"/>
                </a:solidFill>
              </a:rPr>
              <a:t>Au</a:t>
            </a:r>
            <a:r>
              <a:rPr lang="fr-FR" sz="4000" dirty="0">
                <a:solidFill>
                  <a:srgbClr val="FF0000"/>
                </a:solidFill>
              </a:rPr>
              <a:t>2</a:t>
            </a:r>
            <a:r>
              <a:rPr lang="fr-FR" sz="7200" dirty="0">
                <a:solidFill>
                  <a:srgbClr val="FF0000"/>
                </a:solidFill>
              </a:rPr>
              <a:t>O</a:t>
            </a:r>
            <a:r>
              <a:rPr lang="fr-FR" sz="4000" dirty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1742" y="332656"/>
            <a:ext cx="320416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1741" y="3283786"/>
            <a:ext cx="3204169" cy="29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66301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356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Оксиды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Оксиды</dc:title>
  <dc:creator>Никита Копейчик</dc:creator>
  <cp:lastModifiedBy>Владелец</cp:lastModifiedBy>
  <cp:revision>20</cp:revision>
  <dcterms:created xsi:type="dcterms:W3CDTF">2015-12-01T17:04:00Z</dcterms:created>
  <dcterms:modified xsi:type="dcterms:W3CDTF">2015-12-12T16:28:52Z</dcterms:modified>
</cp:coreProperties>
</file>