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84" r:id="rId3"/>
    <p:sldId id="265" r:id="rId4"/>
    <p:sldId id="264" r:id="rId5"/>
    <p:sldId id="266" r:id="rId6"/>
    <p:sldId id="267" r:id="rId7"/>
    <p:sldId id="268" r:id="rId8"/>
    <p:sldId id="269" r:id="rId9"/>
    <p:sldId id="270" r:id="rId10"/>
    <p:sldId id="271" r:id="rId11"/>
    <p:sldId id="273" r:id="rId12"/>
    <p:sldId id="275" r:id="rId13"/>
    <p:sldId id="276" r:id="rId14"/>
    <p:sldId id="278" r:id="rId15"/>
    <p:sldId id="280" r:id="rId16"/>
    <p:sldId id="281" r:id="rId17"/>
    <p:sldId id="283" r:id="rId18"/>
    <p:sldId id="28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12" autoAdjust="0"/>
    <p:restoredTop sz="94660"/>
  </p:normalViewPr>
  <p:slideViewPr>
    <p:cSldViewPr>
      <p:cViewPr varScale="1">
        <p:scale>
          <a:sx n="84" d="100"/>
          <a:sy n="84" d="100"/>
        </p:scale>
        <p:origin x="-84"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5" name="Footer Placeholder 4"/>
          <p:cNvSpPr>
            <a:spLocks noGrp="1"/>
          </p:cNvSpPr>
          <p:nvPr>
            <p:ph type="ftr" sz="quarter" idx="11"/>
          </p:nvPr>
        </p:nvSpPr>
        <p:spPr>
          <a:xfrm>
            <a:off x="812805" y="6272785"/>
            <a:ext cx="4745736" cy="365125"/>
          </a:xfrm>
        </p:spPr>
        <p:txBody>
          <a:bodyPr/>
          <a:lstStyle/>
          <a:p>
            <a:endParaRPr lang="ru-RU"/>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370856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265230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335817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237892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ru-RU" smtClean="0"/>
              <a:t>Образец заголовка</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D4C5D4B-E483-4AC6-A469-B7C25334268F}" type="datetimeFigureOut">
              <a:rPr lang="ru-RU" smtClean="0"/>
              <a:pPr/>
              <a:t>17.04.2015</a:t>
            </a:fld>
            <a:endParaRPr lang="ru-RU"/>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ru-RU"/>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25535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132156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129518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D4C5D4B-E483-4AC6-A469-B7C25334268F}" type="datetimeFigureOut">
              <a:rPr lang="ru-RU" smtClean="0"/>
              <a:pPr/>
              <a:t>17.04.2015</a:t>
            </a:fld>
            <a:endParaRPr lang="ru-RU"/>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5" name="Slide Number Placeholder 4"/>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128671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215805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10" name="Footer Placeholder 9"/>
          <p:cNvSpPr>
            <a:spLocks noGrp="1"/>
          </p:cNvSpPr>
          <p:nvPr>
            <p:ph type="ftr" sz="quarter" idx="11"/>
          </p:nvPr>
        </p:nvSpPr>
        <p:spPr/>
        <p:txBody>
          <a:bodyPr/>
          <a:lstStyle/>
          <a:p>
            <a:endParaRPr lang="ru-RU"/>
          </a:p>
        </p:txBody>
      </p:sp>
      <p:sp>
        <p:nvSpPr>
          <p:cNvPr id="11" name="Slide Number Placeholder 10"/>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18210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D4C5D4B-E483-4AC6-A469-B7C25334268F}" type="datetimeFigureOut">
              <a:rPr lang="ru-RU" smtClean="0"/>
              <a:pPr/>
              <a:t>17.04.2015</a:t>
            </a:fld>
            <a:endParaRPr lang="ru-RU"/>
          </a:p>
        </p:txBody>
      </p:sp>
      <p:sp>
        <p:nvSpPr>
          <p:cNvPr id="10" name="Slide Number Placeholder 9"/>
          <p:cNvSpPr>
            <a:spLocks noGrp="1"/>
          </p:cNvSpPr>
          <p:nvPr>
            <p:ph type="sldNum" sz="quarter" idx="12"/>
          </p:nvPr>
        </p:nvSpPr>
        <p:spPr/>
        <p:txBody>
          <a:body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115284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D4C5D4B-E483-4AC6-A469-B7C25334268F}" type="datetimeFigureOut">
              <a:rPr lang="ru-RU" smtClean="0"/>
              <a:pPr/>
              <a:t>17.04.2015</a:t>
            </a:fld>
            <a:endParaRPr lang="ru-RU"/>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CF9F484-C6F3-4B46-8E0B-50FEA2DA3EE5}" type="slidenum">
              <a:rPr lang="ru-RU" smtClean="0"/>
              <a:pPr/>
              <a:t>‹#›</a:t>
            </a:fld>
            <a:endParaRPr lang="ru-RU"/>
          </a:p>
        </p:txBody>
      </p:sp>
    </p:spTree>
    <p:extLst>
      <p:ext uri="{BB962C8B-B14F-4D97-AF65-F5344CB8AC3E}">
        <p14:creationId xmlns="" xmlns:p14="http://schemas.microsoft.com/office/powerpoint/2010/main" val="218476396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E:\OST%20Guardians%20of%20the%20Galaxy\Elvin%20Bishop%20-%20Fooled%20Around%20and%20Fell%20In%20Love.mp3"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audio" Target="file:///E:\Enter%20Shikari%20Full%20Discography\Albums\2007%20-%20Take%20To%20The%20Skies\12%20-%20Sorry,%20You're%20Not%20A%20Winner.mp3"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rozetka.ua/goods/7736/urban---great-britain_773612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28063" y="1481963"/>
            <a:ext cx="3664382" cy="27391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1907704" y="1700808"/>
            <a:ext cx="5543342" cy="2330022"/>
          </a:xfrm>
        </p:spPr>
        <p:txBody>
          <a:bodyPr/>
          <a:lstStyle/>
          <a:p>
            <a:pPr algn="ctr"/>
            <a:r>
              <a:rPr lang="en-GB" dirty="0" smtClean="0">
                <a:ln w="12700">
                  <a:solidFill>
                    <a:schemeClr val="tx1"/>
                  </a:solidFill>
                </a:ln>
              </a:rPr>
              <a:t>Music in great Britain</a:t>
            </a:r>
            <a:endParaRPr lang="ru-RU" dirty="0">
              <a:ln w="12700">
                <a:solidFill>
                  <a:schemeClr val="tx1"/>
                </a:solidFill>
              </a:ln>
            </a:endParaRPr>
          </a:p>
        </p:txBody>
      </p:sp>
      <p:sp>
        <p:nvSpPr>
          <p:cNvPr id="4" name="Прямоугольник 3"/>
          <p:cNvSpPr/>
          <p:nvPr/>
        </p:nvSpPr>
        <p:spPr>
          <a:xfrm>
            <a:off x="8429652" y="5934670"/>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Заголовок 1"/>
          <p:cNvSpPr txBox="1">
            <a:spLocks/>
          </p:cNvSpPr>
          <p:nvPr/>
        </p:nvSpPr>
        <p:spPr>
          <a:xfrm>
            <a:off x="2060104" y="1853208"/>
            <a:ext cx="5543342" cy="23300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6400" b="0" i="0" u="none" strike="noStrike" kern="1200" cap="all" spc="0" normalizeH="0" baseline="0" noProof="0" dirty="0">
              <a:ln w="12700">
                <a:solidFill>
                  <a:schemeClr val="tx1"/>
                </a:solidFill>
              </a:ln>
              <a:blipFill dpi="0" rotWithShape="1">
                <a:blip r:embed="rId4"/>
                <a:srcRect/>
                <a:tile tx="6350" ty="-127000" sx="65000" sy="64000" flip="none" algn="tl"/>
              </a:blipFill>
              <a:effectLst/>
              <a:uLnTx/>
              <a:uFillTx/>
              <a:latin typeface="+mj-lt"/>
              <a:ea typeface="+mj-ea"/>
              <a:cs typeface="+mj-cs"/>
            </a:endParaRPr>
          </a:p>
        </p:txBody>
      </p:sp>
      <p:sp>
        <p:nvSpPr>
          <p:cNvPr id="6" name="Заголовок 1"/>
          <p:cNvSpPr txBox="1">
            <a:spLocks/>
          </p:cNvSpPr>
          <p:nvPr/>
        </p:nvSpPr>
        <p:spPr>
          <a:xfrm>
            <a:off x="4357686" y="4357694"/>
            <a:ext cx="4099326" cy="749801"/>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normalizeH="0" baseline="0" noProof="0" dirty="0" err="1" smtClean="0">
                <a:ln w="9525">
                  <a:solidFill>
                    <a:schemeClr val="bg1"/>
                  </a:solidFill>
                  <a:prstDash val="solid"/>
                </a:ln>
                <a:effectLst>
                  <a:outerShdw blurRad="12700" dist="38100" dir="2700000" algn="tl" rotWithShape="0">
                    <a:schemeClr val="bg1">
                      <a:lumMod val="50000"/>
                    </a:schemeClr>
                  </a:outerShdw>
                </a:effectLst>
                <a:uLnTx/>
                <a:uFillTx/>
                <a:ea typeface="+mj-ea"/>
                <a:cs typeface="+mj-cs"/>
              </a:rPr>
              <a:t>Gleb</a:t>
            </a:r>
            <a:r>
              <a:rPr kumimoji="0" lang="en-US" sz="3800" b="1" i="0" u="none" strike="noStrike" kern="1200" normalizeH="0" baseline="0" noProof="0" dirty="0" smtClean="0">
                <a:ln w="9525">
                  <a:solidFill>
                    <a:schemeClr val="bg1"/>
                  </a:solidFill>
                  <a:prstDash val="solid"/>
                </a:ln>
                <a:effectLst>
                  <a:outerShdw blurRad="12700" dist="38100" dir="2700000" algn="tl" rotWithShape="0">
                    <a:schemeClr val="bg1">
                      <a:lumMod val="50000"/>
                    </a:schemeClr>
                  </a:outerShdw>
                </a:effectLst>
                <a:uLnTx/>
                <a:uFillTx/>
                <a:ea typeface="+mj-ea"/>
                <a:cs typeface="+mj-cs"/>
              </a:rPr>
              <a:t> </a:t>
            </a:r>
            <a:r>
              <a:rPr kumimoji="0" lang="en-US" sz="3800" b="1" i="0" u="none" strike="noStrike" kern="1200" normalizeH="0" baseline="0" noProof="0" dirty="0" err="1" smtClean="0">
                <a:ln w="9525">
                  <a:solidFill>
                    <a:schemeClr val="bg1"/>
                  </a:solidFill>
                  <a:prstDash val="solid"/>
                </a:ln>
                <a:effectLst>
                  <a:outerShdw blurRad="12700" dist="38100" dir="2700000" algn="tl" rotWithShape="0">
                    <a:schemeClr val="bg1">
                      <a:lumMod val="50000"/>
                    </a:schemeClr>
                  </a:outerShdw>
                </a:effectLst>
                <a:uLnTx/>
                <a:uFillTx/>
                <a:ea typeface="+mj-ea"/>
                <a:cs typeface="+mj-cs"/>
              </a:rPr>
              <a:t>Chernov</a:t>
            </a:r>
            <a:endParaRPr kumimoji="0" lang="ru-RU" sz="3800" b="1" i="0" u="none" strike="noStrike" kern="1200" normalizeH="0" baseline="0" noProof="0" dirty="0">
              <a:ln w="9525">
                <a:solidFill>
                  <a:schemeClr val="bg1"/>
                </a:solidFill>
                <a:prstDash val="solid"/>
              </a:ln>
              <a:effectLst>
                <a:outerShdw blurRad="12700" dist="38100" dir="2700000" algn="tl" rotWithShape="0">
                  <a:schemeClr val="bg1">
                    <a:lumMod val="50000"/>
                  </a:schemeClr>
                </a:outerShdw>
              </a:effectLst>
              <a:uLnTx/>
              <a:uFillTx/>
              <a:ea typeface="+mj-ea"/>
              <a:cs typeface="+mj-cs"/>
            </a:endParaRPr>
          </a:p>
        </p:txBody>
      </p:sp>
      <p:pic>
        <p:nvPicPr>
          <p:cNvPr id="7" name="Elvin Bishop - Fooled Around and Fell In Love.mp3">
            <a:hlinkClick r:id="" action="ppaction://media"/>
          </p:cNvPr>
          <p:cNvPicPr>
            <a:picLocks noRot="1" noChangeAspect="1"/>
          </p:cNvPicPr>
          <p:nvPr>
            <a:audioFile r:link="rId1"/>
          </p:nvPr>
        </p:nvPicPr>
        <p:blipFill>
          <a:blip r:embed="rId5"/>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16">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Цыбуля\Desktop\презентация по мюзыке\the-beatles_39821.jpg"/>
          <p:cNvPicPr>
            <a:picLocks noChangeAspect="1" noChangeArrowheads="1"/>
          </p:cNvPicPr>
          <p:nvPr/>
        </p:nvPicPr>
        <p:blipFill>
          <a:blip r:embed="rId2"/>
          <a:srcRect/>
          <a:stretch>
            <a:fillRect/>
          </a:stretch>
        </p:blipFill>
        <p:spPr bwMode="auto">
          <a:xfrm>
            <a:off x="-36512" y="-603448"/>
            <a:ext cx="9289032" cy="9510581"/>
          </a:xfrm>
          <a:prstGeom prst="rect">
            <a:avLst/>
          </a:prstGeom>
          <a:noFill/>
        </p:spPr>
      </p:pic>
      <p:sp>
        <p:nvSpPr>
          <p:cNvPr id="2" name="Текст 2"/>
          <p:cNvSpPr txBox="1">
            <a:spLocks/>
          </p:cNvSpPr>
          <p:nvPr/>
        </p:nvSpPr>
        <p:spPr>
          <a:xfrm>
            <a:off x="1691680" y="2060848"/>
            <a:ext cx="5832648" cy="1872208"/>
          </a:xfrm>
          <a:prstGeom prst="rect">
            <a:avLst/>
          </a:prstGeom>
        </p:spPr>
        <p:txBody>
          <a:bodyPr/>
          <a:lstStyle/>
          <a:p>
            <a:pPr lvl="0" indent="180000" algn="ctr">
              <a:spcBef>
                <a:spcPts val="600"/>
              </a:spcBef>
              <a:buClr>
                <a:schemeClr val="tx2"/>
              </a:buClr>
              <a:buSzPct val="73000"/>
            </a:pPr>
            <a:r>
              <a:rPr lang="en-US" sz="2800" b="1" dirty="0" smtClean="0">
                <a:ln>
                  <a:solidFill>
                    <a:schemeClr val="bg1"/>
                  </a:solidFill>
                </a:ln>
              </a:rPr>
              <a:t>1960s</a:t>
            </a:r>
            <a:r>
              <a:rPr lang="en-US" sz="2800" dirty="0" smtClean="0">
                <a:ln>
                  <a:solidFill>
                    <a:schemeClr val="bg1"/>
                  </a:solidFill>
                </a:ln>
              </a:rPr>
              <a:t> - </a:t>
            </a:r>
            <a:r>
              <a:rPr lang="en-US" sz="2800" i="1" dirty="0" smtClean="0">
                <a:ln>
                  <a:solidFill>
                    <a:schemeClr val="bg1"/>
                  </a:solidFill>
                </a:ln>
              </a:rPr>
              <a:t>The Beatles </a:t>
            </a:r>
            <a:r>
              <a:rPr lang="en-US" sz="2800" dirty="0" smtClean="0">
                <a:ln>
                  <a:solidFill>
                    <a:schemeClr val="bg1"/>
                  </a:solidFill>
                </a:ln>
              </a:rPr>
              <a:t>began their career. They leapt to fame in 1963 with 'Please, Please Me'</a:t>
            </a:r>
            <a:endParaRPr kumimoji="0" lang="ru-RU" sz="2800" i="0" u="none" strike="noStrike" kern="1200" cap="none" spc="0" normalizeH="0" baseline="0" noProof="0" dirty="0">
              <a:ln>
                <a:solidFill>
                  <a:schemeClr val="bg1"/>
                </a:solidFill>
              </a:ln>
              <a:effectLst/>
              <a:uLnTx/>
              <a:uFillTx/>
            </a:endParaRPr>
          </a:p>
        </p:txBody>
      </p:sp>
      <p:sp>
        <p:nvSpPr>
          <p:cNvPr id="4" name="Прямоугольник 3"/>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Цыбуля\Desktop\презентация по мюзыке\глэм.jpeg"/>
          <p:cNvPicPr>
            <a:picLocks noChangeAspect="1" noChangeArrowheads="1"/>
          </p:cNvPicPr>
          <p:nvPr/>
        </p:nvPicPr>
        <p:blipFill>
          <a:blip r:embed="rId2"/>
          <a:srcRect/>
          <a:stretch>
            <a:fillRect/>
          </a:stretch>
        </p:blipFill>
        <p:spPr bwMode="auto">
          <a:xfrm>
            <a:off x="-540568" y="0"/>
            <a:ext cx="9974342" cy="9320287"/>
          </a:xfrm>
          <a:prstGeom prst="rect">
            <a:avLst/>
          </a:prstGeom>
          <a:noFill/>
        </p:spPr>
      </p:pic>
      <p:sp>
        <p:nvSpPr>
          <p:cNvPr id="2" name="Текст 2"/>
          <p:cNvSpPr txBox="1">
            <a:spLocks/>
          </p:cNvSpPr>
          <p:nvPr/>
        </p:nvSpPr>
        <p:spPr>
          <a:xfrm>
            <a:off x="2839248" y="2132856"/>
            <a:ext cx="3214710" cy="2714644"/>
          </a:xfrm>
          <a:prstGeom prst="rect">
            <a:avLst/>
          </a:prstGeom>
        </p:spPr>
        <p:txBody>
          <a:bodyPr/>
          <a:lstStyle/>
          <a:p>
            <a:pPr lvl="0" indent="180000" algn="ctr">
              <a:spcBef>
                <a:spcPts val="600"/>
              </a:spcBef>
              <a:buClr>
                <a:schemeClr val="tx2"/>
              </a:buClr>
              <a:buSzPct val="73000"/>
            </a:pPr>
            <a:r>
              <a:rPr lang="en-US" b="1" dirty="0" smtClean="0">
                <a:ln>
                  <a:solidFill>
                    <a:schemeClr val="bg1"/>
                  </a:solidFill>
                </a:ln>
              </a:rPr>
              <a:t>1970s</a:t>
            </a:r>
            <a:r>
              <a:rPr lang="en-US" dirty="0" smtClean="0">
                <a:ln>
                  <a:solidFill>
                    <a:schemeClr val="bg1"/>
                  </a:solidFill>
                </a:ln>
              </a:rPr>
              <a:t> - The first big new sound of the 1970s was </a:t>
            </a:r>
            <a:r>
              <a:rPr lang="en-US" i="1" dirty="0" smtClean="0">
                <a:ln>
                  <a:solidFill>
                    <a:schemeClr val="bg1"/>
                  </a:solidFill>
                </a:ln>
              </a:rPr>
              <a:t>“Glam Rock”. </a:t>
            </a:r>
            <a:r>
              <a:rPr lang="en-US" dirty="0" smtClean="0">
                <a:ln>
                  <a:solidFill>
                    <a:schemeClr val="bg1"/>
                  </a:solidFill>
                </a:ln>
              </a:rPr>
              <a:t>In the bleak political backdrop, these British bands and characters brought a welcome relief with their platform boots, sequins, nail varnish and colourful hair.</a:t>
            </a:r>
            <a:endParaRPr kumimoji="0" lang="ru-RU" i="0" u="none" strike="noStrike" kern="1200" cap="none" spc="0" normalizeH="0" baseline="0" noProof="0" dirty="0">
              <a:ln>
                <a:solidFill>
                  <a:schemeClr val="bg1"/>
                </a:solidFill>
              </a:ln>
              <a:effectLst/>
              <a:uLnTx/>
              <a:uFillTx/>
            </a:endParaRPr>
          </a:p>
        </p:txBody>
      </p:sp>
      <p:sp>
        <p:nvSpPr>
          <p:cNvPr id="4" name="Прямоугольник 3"/>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Цыбуля\Desktop\презентация по мюзыке\Sex-Pistols-God-Save-The-Queen.jpg"/>
          <p:cNvPicPr>
            <a:picLocks noChangeAspect="1" noChangeArrowheads="1"/>
          </p:cNvPicPr>
          <p:nvPr/>
        </p:nvPicPr>
        <p:blipFill>
          <a:blip r:embed="rId2"/>
          <a:srcRect/>
          <a:stretch>
            <a:fillRect/>
          </a:stretch>
        </p:blipFill>
        <p:spPr bwMode="auto">
          <a:xfrm>
            <a:off x="-828600" y="-238037"/>
            <a:ext cx="10708704" cy="7200800"/>
          </a:xfrm>
          <a:prstGeom prst="rect">
            <a:avLst/>
          </a:prstGeom>
          <a:noFill/>
        </p:spPr>
      </p:pic>
      <p:sp>
        <p:nvSpPr>
          <p:cNvPr id="2" name="TextBox 1"/>
          <p:cNvSpPr txBox="1"/>
          <p:nvPr/>
        </p:nvSpPr>
        <p:spPr>
          <a:xfrm>
            <a:off x="2234376" y="1484784"/>
            <a:ext cx="4582752" cy="4401205"/>
          </a:xfrm>
          <a:prstGeom prst="rect">
            <a:avLst/>
          </a:prstGeom>
          <a:noFill/>
        </p:spPr>
        <p:txBody>
          <a:bodyPr wrap="square" rtlCol="0">
            <a:spAutoFit/>
          </a:bodyPr>
          <a:lstStyle/>
          <a:p>
            <a:pPr indent="180000" algn="ctr"/>
            <a:r>
              <a:rPr lang="en-US" sz="2800" dirty="0" smtClean="0">
                <a:ln w="12700">
                  <a:solidFill>
                    <a:schemeClr val="bg1"/>
                  </a:solidFill>
                </a:ln>
              </a:rPr>
              <a:t> Also at that time </a:t>
            </a:r>
            <a:r>
              <a:rPr lang="en-US" sz="2800" i="1" dirty="0" smtClean="0">
                <a:ln w="12700">
                  <a:solidFill>
                    <a:schemeClr val="bg1"/>
                  </a:solidFill>
                </a:ln>
              </a:rPr>
              <a:t>Punk</a:t>
            </a:r>
            <a:r>
              <a:rPr lang="en-US" sz="2800" dirty="0" smtClean="0">
                <a:ln w="12700">
                  <a:solidFill>
                    <a:schemeClr val="bg1"/>
                  </a:solidFill>
                </a:ln>
              </a:rPr>
              <a:t> movement appeared.</a:t>
            </a:r>
          </a:p>
          <a:p>
            <a:pPr indent="180000" algn="ctr"/>
            <a:r>
              <a:rPr lang="en-US" sz="2800" dirty="0" smtClean="0">
                <a:ln w="12700">
                  <a:solidFill>
                    <a:schemeClr val="bg1"/>
                  </a:solidFill>
                </a:ln>
              </a:rPr>
              <a:t>Great British bands of this scene were The Sex Pistols and The Clash.</a:t>
            </a:r>
          </a:p>
          <a:p>
            <a:pPr indent="180000" algn="ctr"/>
            <a:r>
              <a:rPr lang="en-US" sz="2800" dirty="0" smtClean="0">
                <a:ln w="12700">
                  <a:solidFill>
                    <a:schemeClr val="bg1"/>
                  </a:solidFill>
                </a:ln>
              </a:rPr>
              <a:t>The Punk style was Mohicans, bondage clothes, safety pins, piercings and bovver boots.</a:t>
            </a:r>
            <a:endParaRPr lang="ru-RU" sz="2800" dirty="0">
              <a:ln w="12700">
                <a:solidFill>
                  <a:schemeClr val="bg1"/>
                </a:solidFill>
              </a:ln>
            </a:endParaRPr>
          </a:p>
        </p:txBody>
      </p:sp>
      <p:sp>
        <p:nvSpPr>
          <p:cNvPr id="4" name="Прямоугольник 3"/>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Цыбуля\Desktop\презентация по мюзыке\run DMC.jpg"/>
          <p:cNvPicPr>
            <a:picLocks noChangeAspect="1" noChangeArrowheads="1"/>
          </p:cNvPicPr>
          <p:nvPr/>
        </p:nvPicPr>
        <p:blipFill>
          <a:blip r:embed="rId2"/>
          <a:srcRect/>
          <a:stretch>
            <a:fillRect/>
          </a:stretch>
        </p:blipFill>
        <p:spPr bwMode="auto">
          <a:xfrm>
            <a:off x="-324544" y="-99392"/>
            <a:ext cx="9974341" cy="7722070"/>
          </a:xfrm>
          <a:prstGeom prst="rect">
            <a:avLst/>
          </a:prstGeom>
          <a:noFill/>
        </p:spPr>
      </p:pic>
      <p:sp>
        <p:nvSpPr>
          <p:cNvPr id="2" name="TextBox 1"/>
          <p:cNvSpPr txBox="1"/>
          <p:nvPr/>
        </p:nvSpPr>
        <p:spPr>
          <a:xfrm>
            <a:off x="2913439" y="2053483"/>
            <a:ext cx="3498374" cy="3416320"/>
          </a:xfrm>
          <a:prstGeom prst="rect">
            <a:avLst/>
          </a:prstGeom>
          <a:noFill/>
        </p:spPr>
        <p:txBody>
          <a:bodyPr wrap="square" rtlCol="0">
            <a:spAutoFit/>
          </a:bodyPr>
          <a:lstStyle/>
          <a:p>
            <a:pPr indent="180000" algn="ctr"/>
            <a:r>
              <a:rPr lang="en-US" sz="2400" dirty="0" smtClean="0">
                <a:ln>
                  <a:solidFill>
                    <a:schemeClr val="bg1"/>
                  </a:solidFill>
                </a:ln>
              </a:rPr>
              <a:t> </a:t>
            </a:r>
            <a:r>
              <a:rPr lang="en-US" sz="2400" b="1" dirty="0" smtClean="0">
                <a:ln>
                  <a:solidFill>
                    <a:schemeClr val="bg1"/>
                  </a:solidFill>
                </a:ln>
              </a:rPr>
              <a:t>1980s</a:t>
            </a:r>
            <a:r>
              <a:rPr lang="en-US" sz="2400" dirty="0" smtClean="0">
                <a:ln>
                  <a:solidFill>
                    <a:schemeClr val="bg1"/>
                  </a:solidFill>
                </a:ln>
              </a:rPr>
              <a:t> - The 1980s saw the rise of </a:t>
            </a:r>
            <a:r>
              <a:rPr lang="en-US" sz="2400" i="1" dirty="0" smtClean="0">
                <a:ln>
                  <a:solidFill>
                    <a:schemeClr val="bg1"/>
                  </a:solidFill>
                </a:ln>
              </a:rPr>
              <a:t>hip hop</a:t>
            </a:r>
            <a:r>
              <a:rPr lang="en-US" sz="2400" dirty="0" smtClean="0">
                <a:ln>
                  <a:solidFill>
                    <a:schemeClr val="bg1"/>
                  </a:solidFill>
                </a:ln>
              </a:rPr>
              <a:t> and </a:t>
            </a:r>
            <a:r>
              <a:rPr lang="en-US" sz="2400" i="1" dirty="0" smtClean="0">
                <a:ln>
                  <a:solidFill>
                    <a:schemeClr val="bg1"/>
                  </a:solidFill>
                </a:ln>
              </a:rPr>
              <a:t>rap</a:t>
            </a:r>
            <a:r>
              <a:rPr lang="en-US" sz="2400" dirty="0" smtClean="0">
                <a:ln>
                  <a:solidFill>
                    <a:schemeClr val="bg1"/>
                  </a:solidFill>
                </a:ln>
              </a:rPr>
              <a:t> music, with American influences powerful once again in the form of such groups as Run DMC and Grandmaster Flash and the Furious Five</a:t>
            </a:r>
            <a:endParaRPr lang="ru-RU" sz="2400" dirty="0">
              <a:ln>
                <a:solidFill>
                  <a:schemeClr val="bg1"/>
                </a:solidFill>
              </a:ln>
            </a:endParaRPr>
          </a:p>
        </p:txBody>
      </p:sp>
      <p:sp>
        <p:nvSpPr>
          <p:cNvPr id="4" name="Прямоугольник 3"/>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Цыбуля\Desktop\презентация по мюзыке\1radiohead.jpg"/>
          <p:cNvPicPr>
            <a:picLocks noChangeAspect="1" noChangeArrowheads="1"/>
          </p:cNvPicPr>
          <p:nvPr/>
        </p:nvPicPr>
        <p:blipFill>
          <a:blip r:embed="rId2"/>
          <a:srcRect/>
          <a:stretch>
            <a:fillRect/>
          </a:stretch>
        </p:blipFill>
        <p:spPr bwMode="auto">
          <a:xfrm>
            <a:off x="-324544" y="-15442"/>
            <a:ext cx="10081048" cy="6873442"/>
          </a:xfrm>
          <a:prstGeom prst="rect">
            <a:avLst/>
          </a:prstGeom>
          <a:noFill/>
        </p:spPr>
      </p:pic>
      <p:sp>
        <p:nvSpPr>
          <p:cNvPr id="2" name="TextBox 1"/>
          <p:cNvSpPr txBox="1"/>
          <p:nvPr/>
        </p:nvSpPr>
        <p:spPr>
          <a:xfrm>
            <a:off x="1115928" y="2109043"/>
            <a:ext cx="6858048" cy="2677656"/>
          </a:xfrm>
          <a:prstGeom prst="rect">
            <a:avLst/>
          </a:prstGeom>
          <a:noFill/>
        </p:spPr>
        <p:txBody>
          <a:bodyPr wrap="square" rtlCol="0">
            <a:spAutoFit/>
          </a:bodyPr>
          <a:lstStyle/>
          <a:p>
            <a:pPr algn="ctr"/>
            <a:r>
              <a:rPr lang="en-US" sz="2800" dirty="0" smtClean="0">
                <a:ln>
                  <a:solidFill>
                    <a:schemeClr val="bg1"/>
                  </a:solidFill>
                </a:ln>
              </a:rPr>
              <a:t> </a:t>
            </a:r>
            <a:r>
              <a:rPr lang="en-US" sz="2800" b="1" dirty="0" smtClean="0">
                <a:ln>
                  <a:solidFill>
                    <a:schemeClr val="bg1"/>
                  </a:solidFill>
                </a:ln>
              </a:rPr>
              <a:t>1990s</a:t>
            </a:r>
            <a:r>
              <a:rPr lang="en-US" sz="2800" dirty="0" smtClean="0">
                <a:ln>
                  <a:solidFill>
                    <a:schemeClr val="bg1"/>
                  </a:solidFill>
                </a:ln>
              </a:rPr>
              <a:t> - </a:t>
            </a:r>
            <a:r>
              <a:rPr lang="en-US" sz="2800" i="1" dirty="0" smtClean="0">
                <a:ln>
                  <a:solidFill>
                    <a:schemeClr val="bg1"/>
                  </a:solidFill>
                </a:ln>
              </a:rPr>
              <a:t>Britpop</a:t>
            </a:r>
            <a:r>
              <a:rPr lang="en-US" sz="2800" dirty="0" smtClean="0">
                <a:ln>
                  <a:solidFill>
                    <a:schemeClr val="bg1"/>
                  </a:solidFill>
                </a:ln>
              </a:rPr>
              <a:t> </a:t>
            </a:r>
          </a:p>
          <a:p>
            <a:pPr algn="ctr"/>
            <a:r>
              <a:rPr lang="en-US" sz="2800" dirty="0" smtClean="0">
                <a:ln>
                  <a:solidFill>
                    <a:schemeClr val="bg1"/>
                  </a:solidFill>
                </a:ln>
              </a:rPr>
              <a:t>This was the general name given in the 1990s to a new wave of successful British bands who made a big impact in the United States and Europe, as well as in England. </a:t>
            </a:r>
            <a:endParaRPr lang="ru-RU" sz="2800" dirty="0">
              <a:ln>
                <a:solidFill>
                  <a:schemeClr val="bg1"/>
                </a:solidFill>
              </a:ln>
            </a:endParaRPr>
          </a:p>
        </p:txBody>
      </p:sp>
      <p:sp>
        <p:nvSpPr>
          <p:cNvPr id="4" name="Прямоугольник 3"/>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Цыбуля\Desktop\презентация по мюзыке\Portishead.jpg"/>
          <p:cNvPicPr>
            <a:picLocks noChangeAspect="1" noChangeArrowheads="1"/>
          </p:cNvPicPr>
          <p:nvPr/>
        </p:nvPicPr>
        <p:blipFill>
          <a:blip r:embed="rId2"/>
          <a:srcRect/>
          <a:stretch>
            <a:fillRect/>
          </a:stretch>
        </p:blipFill>
        <p:spPr bwMode="auto">
          <a:xfrm>
            <a:off x="-108520" y="-4277"/>
            <a:ext cx="10029079" cy="6957392"/>
          </a:xfrm>
          <a:prstGeom prst="rect">
            <a:avLst/>
          </a:prstGeom>
          <a:noFill/>
        </p:spPr>
      </p:pic>
      <p:sp>
        <p:nvSpPr>
          <p:cNvPr id="2" name="TextBox 1"/>
          <p:cNvSpPr txBox="1"/>
          <p:nvPr/>
        </p:nvSpPr>
        <p:spPr>
          <a:xfrm>
            <a:off x="3370102" y="512478"/>
            <a:ext cx="3071834" cy="3046988"/>
          </a:xfrm>
          <a:prstGeom prst="rect">
            <a:avLst/>
          </a:prstGeom>
          <a:noFill/>
        </p:spPr>
        <p:txBody>
          <a:bodyPr wrap="square" rtlCol="0">
            <a:spAutoFit/>
          </a:bodyPr>
          <a:lstStyle/>
          <a:p>
            <a:pPr indent="180000" algn="ctr"/>
            <a:r>
              <a:rPr lang="en-US" sz="2400" dirty="0" smtClean="0">
                <a:ln>
                  <a:solidFill>
                    <a:schemeClr val="bg1"/>
                  </a:solidFill>
                </a:ln>
              </a:rPr>
              <a:t>At that time also a new music style appeared in Great Britain, which was called </a:t>
            </a:r>
            <a:r>
              <a:rPr lang="en-US" sz="2400" i="1" dirty="0" smtClean="0">
                <a:ln>
                  <a:solidFill>
                    <a:schemeClr val="bg1"/>
                  </a:solidFill>
                </a:ln>
              </a:rPr>
              <a:t>trip-hop.</a:t>
            </a:r>
          </a:p>
          <a:p>
            <a:pPr indent="180000" algn="ctr"/>
            <a:r>
              <a:rPr lang="en-US" sz="2400" dirty="0" smtClean="0">
                <a:ln>
                  <a:solidFill>
                    <a:schemeClr val="bg1"/>
                  </a:solidFill>
                </a:ln>
              </a:rPr>
              <a:t>Trip-Hop is the true opposite of the Pop genre. </a:t>
            </a:r>
          </a:p>
        </p:txBody>
      </p:sp>
      <p:sp>
        <p:nvSpPr>
          <p:cNvPr id="5" name="TextBox 4"/>
          <p:cNvSpPr txBox="1"/>
          <p:nvPr/>
        </p:nvSpPr>
        <p:spPr>
          <a:xfrm>
            <a:off x="1417332" y="3645024"/>
            <a:ext cx="6977374" cy="2677656"/>
          </a:xfrm>
          <a:prstGeom prst="rect">
            <a:avLst/>
          </a:prstGeom>
          <a:noFill/>
        </p:spPr>
        <p:txBody>
          <a:bodyPr wrap="square" rtlCol="0">
            <a:spAutoFit/>
          </a:bodyPr>
          <a:lstStyle/>
          <a:p>
            <a:pPr indent="180000" algn="ctr"/>
            <a:r>
              <a:rPr lang="en-US" sz="2400" dirty="0" smtClean="0">
                <a:ln>
                  <a:solidFill>
                    <a:schemeClr val="bg1"/>
                  </a:solidFill>
                </a:ln>
              </a:rPr>
              <a:t>Its unique sound employs the usage of jazz instruments and melancholy themes mixed with the world of keyboards to create break beat rhythms.</a:t>
            </a:r>
          </a:p>
          <a:p>
            <a:pPr indent="180000" algn="ctr"/>
            <a:r>
              <a:rPr lang="en-US" sz="2400" dirty="0" smtClean="0">
                <a:ln>
                  <a:solidFill>
                    <a:schemeClr val="bg1"/>
                  </a:solidFill>
                </a:ln>
              </a:rPr>
              <a:t>Most popular trip-hop artists are Massive Attack, Morcheeba, Portishead, The Chemical Brothers, Tricky.</a:t>
            </a:r>
            <a:endParaRPr lang="ru-RU" sz="2400" dirty="0" smtClean="0">
              <a:ln>
                <a:solidFill>
                  <a:schemeClr val="bg1"/>
                </a:solidFill>
              </a:ln>
            </a:endParaRPr>
          </a:p>
        </p:txBody>
      </p:sp>
      <p:sp>
        <p:nvSpPr>
          <p:cNvPr id="6" name="Прямоугольник 5"/>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ytimg.com/vi/604Op2jvSNE/maxresdefaul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8974"/>
            <a:ext cx="9169297" cy="687697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834416" y="1189888"/>
            <a:ext cx="3500462" cy="4801314"/>
          </a:xfrm>
          <a:prstGeom prst="rect">
            <a:avLst/>
          </a:prstGeom>
          <a:noFill/>
        </p:spPr>
        <p:txBody>
          <a:bodyPr wrap="square" rtlCol="0">
            <a:spAutoFit/>
          </a:bodyPr>
          <a:lstStyle/>
          <a:p>
            <a:pPr indent="180000" algn="ctr"/>
            <a:r>
              <a:rPr lang="en-US" dirty="0" smtClean="0">
                <a:ln>
                  <a:solidFill>
                    <a:schemeClr val="bg1"/>
                  </a:solidFill>
                </a:ln>
              </a:rPr>
              <a:t>Nowadays young people listen to many different music styles and genres. So the musical life in England is various and diversified.</a:t>
            </a:r>
          </a:p>
          <a:p>
            <a:pPr indent="180000" algn="ctr"/>
            <a:r>
              <a:rPr lang="en-US" dirty="0" smtClean="0">
                <a:ln>
                  <a:solidFill>
                    <a:schemeClr val="bg1"/>
                  </a:solidFill>
                </a:ln>
              </a:rPr>
              <a:t>One of the most popular modern music genres is </a:t>
            </a:r>
            <a:r>
              <a:rPr lang="en-US" i="1" dirty="0" smtClean="0">
                <a:ln>
                  <a:solidFill>
                    <a:schemeClr val="bg1"/>
                  </a:solidFill>
                </a:ln>
              </a:rPr>
              <a:t>indie</a:t>
            </a:r>
            <a:r>
              <a:rPr lang="en-US" dirty="0" smtClean="0">
                <a:ln>
                  <a:solidFill>
                    <a:schemeClr val="bg1"/>
                  </a:solidFill>
                </a:ln>
              </a:rPr>
              <a:t>.</a:t>
            </a:r>
          </a:p>
          <a:p>
            <a:pPr indent="180000" algn="ctr"/>
            <a:r>
              <a:rPr lang="en-US" dirty="0">
                <a:ln>
                  <a:solidFill>
                    <a:schemeClr val="bg1"/>
                  </a:solidFill>
                </a:ln>
              </a:rPr>
              <a:t>D</a:t>
            </a:r>
            <a:r>
              <a:rPr lang="en-US" dirty="0" smtClean="0">
                <a:ln>
                  <a:solidFill>
                    <a:schemeClr val="bg1"/>
                  </a:solidFill>
                </a:ln>
              </a:rPr>
              <a:t>erived from "independent", it describes the small and relatively low-budget labels on which it is released and the do-it-yourself attitude of the bands and artists involved.</a:t>
            </a:r>
          </a:p>
          <a:p>
            <a:pPr indent="180000" algn="ctr"/>
            <a:r>
              <a:rPr lang="en-US" dirty="0" smtClean="0">
                <a:ln>
                  <a:solidFill>
                    <a:schemeClr val="bg1"/>
                  </a:solidFill>
                </a:ln>
              </a:rPr>
              <a:t>Indie rock has been identified as a reaction against the "macho" culture that developed in alternative rock.</a:t>
            </a:r>
            <a:endParaRPr lang="ru-RU" dirty="0" smtClean="0">
              <a:ln>
                <a:solidFill>
                  <a:schemeClr val="bg1"/>
                </a:solidFill>
              </a:ln>
            </a:endParaRPr>
          </a:p>
        </p:txBody>
      </p:sp>
      <p:sp>
        <p:nvSpPr>
          <p:cNvPr id="3" name="Заголовок 1"/>
          <p:cNvSpPr txBox="1">
            <a:spLocks/>
          </p:cNvSpPr>
          <p:nvPr/>
        </p:nvSpPr>
        <p:spPr>
          <a:xfrm>
            <a:off x="2483768" y="332656"/>
            <a:ext cx="7286652" cy="85723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normalizeH="0" baseline="0" noProof="0" dirty="0" smtClean="0">
                <a:ln w="9525">
                  <a:solidFill>
                    <a:schemeClr val="bg1"/>
                  </a:solidFill>
                  <a:prstDash val="solid"/>
                </a:ln>
                <a:blipFill>
                  <a:blip r:embed="rId3"/>
                  <a:tile tx="0" ty="0" sx="100000" sy="100000" flip="none" algn="tl"/>
                </a:blipFill>
                <a:effectLst>
                  <a:outerShdw blurRad="12700" dist="38100" dir="2700000" algn="tl" rotWithShape="0">
                    <a:schemeClr val="bg1">
                      <a:lumMod val="50000"/>
                    </a:schemeClr>
                  </a:outerShdw>
                </a:effectLst>
                <a:uLnTx/>
                <a:uFillTx/>
                <a:latin typeface="+mj-lt"/>
                <a:ea typeface="+mj-ea"/>
                <a:cs typeface="+mj-cs"/>
              </a:rPr>
              <a:t>Music in Britain today</a:t>
            </a:r>
            <a:endParaRPr kumimoji="0" lang="ru-RU" sz="3800" b="1" i="0" u="none" strike="noStrike" kern="1200" normalizeH="0" baseline="0" noProof="0" dirty="0">
              <a:ln w="9525">
                <a:solidFill>
                  <a:schemeClr val="bg1"/>
                </a:solidFill>
                <a:prstDash val="solid"/>
              </a:ln>
              <a:blipFill>
                <a:blip r:embed="rId3"/>
                <a:tile tx="0" ty="0" sx="100000" sy="100000" flip="none" algn="tl"/>
              </a:blipFill>
              <a:effectLst>
                <a:outerShdw blurRad="12700" dist="38100" dir="2700000" algn="tl" rotWithShape="0">
                  <a:schemeClr val="bg1">
                    <a:lumMod val="50000"/>
                  </a:schemeClr>
                </a:outerShdw>
              </a:effectLst>
              <a:uLnTx/>
              <a:uFillTx/>
              <a:latin typeface="+mj-lt"/>
              <a:ea typeface="+mj-ea"/>
              <a:cs typeface="+mj-cs"/>
            </a:endParaRPr>
          </a:p>
        </p:txBody>
      </p:sp>
      <p:sp>
        <p:nvSpPr>
          <p:cNvPr id="5" name="Прямоугольник 4"/>
          <p:cNvSpPr/>
          <p:nvPr/>
        </p:nvSpPr>
        <p:spPr>
          <a:xfrm>
            <a:off x="8072462"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andwagon-gig-finder.s3.amazonaws.com/editorials/uploads/post/590/ph.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4572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51520" y="4869160"/>
            <a:ext cx="8856984" cy="1631216"/>
          </a:xfrm>
          <a:prstGeom prst="rect">
            <a:avLst/>
          </a:prstGeom>
          <a:noFill/>
        </p:spPr>
        <p:txBody>
          <a:bodyPr wrap="square" rtlCol="0">
            <a:spAutoFit/>
          </a:bodyPr>
          <a:lstStyle/>
          <a:p>
            <a:pPr indent="180000"/>
            <a:r>
              <a:rPr lang="ru-RU" sz="2000" dirty="0" smtClean="0">
                <a:ln>
                  <a:solidFill>
                    <a:schemeClr val="bg1"/>
                  </a:solidFill>
                </a:ln>
              </a:rPr>
              <a:t>О</a:t>
            </a:r>
            <a:r>
              <a:rPr lang="en-US" sz="2000" dirty="0" err="1" smtClean="0">
                <a:ln>
                  <a:solidFill>
                    <a:schemeClr val="bg1"/>
                  </a:solidFill>
                </a:ln>
              </a:rPr>
              <a:t>ther</a:t>
            </a:r>
            <a:r>
              <a:rPr lang="en-US" sz="2000" dirty="0" smtClean="0">
                <a:ln>
                  <a:solidFill>
                    <a:schemeClr val="bg1"/>
                  </a:solidFill>
                </a:ln>
              </a:rPr>
              <a:t> popular modern music genres are </a:t>
            </a:r>
            <a:r>
              <a:rPr lang="en-US" sz="2000" i="1" dirty="0" smtClean="0">
                <a:ln>
                  <a:solidFill>
                    <a:schemeClr val="bg1"/>
                  </a:solidFill>
                </a:ln>
              </a:rPr>
              <a:t>hardcore and post-hardcore</a:t>
            </a:r>
          </a:p>
          <a:p>
            <a:pPr indent="180000"/>
            <a:r>
              <a:rPr lang="en-US" sz="2000" dirty="0" smtClean="0">
                <a:ln>
                  <a:solidFill>
                    <a:schemeClr val="bg1"/>
                  </a:solidFill>
                </a:ln>
              </a:rPr>
              <a:t>Hardcore punk typically features very fast tempos, loud volume, and heavy bass levels, as well as a "do-it-yourself" ethic.</a:t>
            </a:r>
          </a:p>
          <a:p>
            <a:pPr indent="180000"/>
            <a:r>
              <a:rPr lang="en-US" sz="2000" dirty="0" smtClean="0">
                <a:ln>
                  <a:solidFill>
                    <a:schemeClr val="bg1"/>
                  </a:solidFill>
                </a:ln>
              </a:rPr>
              <a:t>Post-hardcore includes screaming as the major vocalization technique within most songs, with melodic singing at other times.</a:t>
            </a:r>
            <a:endParaRPr lang="ru-RU" sz="2000" dirty="0" smtClean="0">
              <a:ln>
                <a:solidFill>
                  <a:schemeClr val="bg1"/>
                </a:solidFill>
              </a:ln>
            </a:endParaRPr>
          </a:p>
        </p:txBody>
      </p:sp>
      <p:sp>
        <p:nvSpPr>
          <p:cNvPr id="4" name="Прямоугольник 3"/>
          <p:cNvSpPr/>
          <p:nvPr/>
        </p:nvSpPr>
        <p:spPr>
          <a:xfrm>
            <a:off x="8196304"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12 - Sorry, You're Not A Winner.mp3">
            <a:hlinkClick r:id="" action="ppaction://media"/>
          </p:cNvPr>
          <p:cNvPicPr>
            <a:picLocks noRot="1" noChangeAspect="1"/>
          </p:cNvPicPr>
          <p:nvPr>
            <a:audioFile r:link="rId1"/>
          </p:nvPr>
        </p:nvPicPr>
        <p:blipFill>
          <a:blip r:embed="rId4"/>
          <a:stretch>
            <a:fillRect/>
          </a:stretch>
        </p:blipFill>
        <p:spPr>
          <a:xfrm>
            <a:off x="7929586" y="6553200"/>
            <a:ext cx="304800" cy="304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8" name="Picture 22" descr="http://firsovrockband.com/sites/default/files/styles/large/public/news/enter-shikari-rat-race.jpg?itok=9jr9_a2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8600" y="-8486"/>
            <a:ext cx="10485767" cy="686648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691680" y="4437112"/>
            <a:ext cx="6000792" cy="1200329"/>
          </a:xfrm>
          <a:prstGeom prst="rect">
            <a:avLst/>
          </a:prstGeom>
          <a:noFill/>
        </p:spPr>
        <p:txBody>
          <a:bodyPr wrap="square" rtlCol="0">
            <a:spAutoFit/>
          </a:bodyPr>
          <a:lstStyle/>
          <a:p>
            <a:pPr algn="ctr"/>
            <a:r>
              <a:rPr lang="en-GB" dirty="0" smtClean="0">
                <a:ln>
                  <a:solidFill>
                    <a:schemeClr val="bg1"/>
                  </a:solidFill>
                </a:ln>
              </a:rPr>
              <a:t>Enter Shikari </a:t>
            </a:r>
            <a:r>
              <a:rPr lang="en-US" dirty="0" smtClean="0">
                <a:ln>
                  <a:solidFill>
                    <a:schemeClr val="bg1"/>
                  </a:solidFill>
                </a:ln>
              </a:rPr>
              <a:t>combine post-hardcore and heavy metal sub-genres with elements of various electronic genres. They are quite popular not only in GB, but also in the USA and here in Russia</a:t>
            </a:r>
            <a:r>
              <a:rPr lang="en-US" dirty="0" smtClean="0">
                <a:solidFill>
                  <a:schemeClr val="bg1"/>
                </a:solidFill>
              </a:rPr>
              <a:t>.</a:t>
            </a:r>
            <a:endParaRPr lang="ru-RU" dirty="0">
              <a:solidFill>
                <a:schemeClr val="bg1"/>
              </a:solidFill>
            </a:endParaRPr>
          </a:p>
        </p:txBody>
      </p:sp>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1520" y="1700808"/>
            <a:ext cx="8548561" cy="2464835"/>
          </a:xfrm>
          <a:prstGeom prst="rect">
            <a:avLst/>
          </a:prstGeom>
        </p:spPr>
      </p:pic>
      <p:sp>
        <p:nvSpPr>
          <p:cNvPr id="5" name="Прямоугольник 4"/>
          <p:cNvSpPr/>
          <p:nvPr/>
        </p:nvSpPr>
        <p:spPr>
          <a:xfrm>
            <a:off x="8072462" y="5934670"/>
            <a:ext cx="947696"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772400" cy="1609344"/>
          </a:xfrm>
        </p:spPr>
        <p:txBody>
          <a:bodyPr>
            <a:normAutofit/>
          </a:bodyPr>
          <a:lstStyle/>
          <a:p>
            <a:r>
              <a:rPr lang="en-GB" sz="7200" dirty="0" smtClean="0">
                <a:ln>
                  <a:solidFill>
                    <a:schemeClr val="tx1"/>
                  </a:solidFill>
                </a:ln>
              </a:rPr>
              <a:t>List of Content</a:t>
            </a:r>
            <a:endParaRPr lang="ru-RU" sz="7200" dirty="0">
              <a:ln>
                <a:solidFill>
                  <a:schemeClr val="tx1"/>
                </a:solidFill>
              </a:ln>
            </a:endParaRPr>
          </a:p>
        </p:txBody>
      </p:sp>
      <p:sp>
        <p:nvSpPr>
          <p:cNvPr id="3" name="Объект 2"/>
          <p:cNvSpPr>
            <a:spLocks noGrp="1"/>
          </p:cNvSpPr>
          <p:nvPr>
            <p:ph idx="1"/>
          </p:nvPr>
        </p:nvSpPr>
        <p:spPr>
          <a:xfrm>
            <a:off x="685800" y="1285860"/>
            <a:ext cx="7772400" cy="5214974"/>
          </a:xfrm>
        </p:spPr>
        <p:txBody>
          <a:bodyPr>
            <a:normAutofit/>
          </a:bodyPr>
          <a:lstStyle/>
          <a:p>
            <a:r>
              <a:rPr lang="en-GB" dirty="0" smtClean="0"/>
              <a:t>3. Origins of modern British music</a:t>
            </a:r>
          </a:p>
          <a:p>
            <a:r>
              <a:rPr lang="en-GB" dirty="0" smtClean="0"/>
              <a:t>4. 1920 – ragtime and jazz</a:t>
            </a:r>
          </a:p>
          <a:p>
            <a:r>
              <a:rPr lang="en-GB" dirty="0" smtClean="0"/>
              <a:t>5. 1930 – swing</a:t>
            </a:r>
          </a:p>
          <a:p>
            <a:r>
              <a:rPr lang="en-GB" dirty="0" smtClean="0"/>
              <a:t>7. 1940 – boogie-woogie</a:t>
            </a:r>
          </a:p>
          <a:p>
            <a:r>
              <a:rPr lang="en-GB" dirty="0" smtClean="0"/>
              <a:t>8. Mid-40’s “</a:t>
            </a:r>
            <a:r>
              <a:rPr lang="en-GB" dirty="0" err="1" smtClean="0"/>
              <a:t>skiffle</a:t>
            </a:r>
            <a:r>
              <a:rPr lang="en-GB" dirty="0" smtClean="0"/>
              <a:t>”</a:t>
            </a:r>
          </a:p>
          <a:p>
            <a:r>
              <a:rPr lang="en-GB" dirty="0" smtClean="0"/>
              <a:t>9. 1950 – </a:t>
            </a:r>
            <a:r>
              <a:rPr lang="en-GB" dirty="0" err="1" smtClean="0"/>
              <a:t>Rock’n’Roll</a:t>
            </a:r>
            <a:endParaRPr lang="en-GB" dirty="0" smtClean="0"/>
          </a:p>
          <a:p>
            <a:r>
              <a:rPr lang="en-GB" dirty="0" smtClean="0"/>
              <a:t>10. 1960 – The Beatles</a:t>
            </a:r>
          </a:p>
          <a:p>
            <a:r>
              <a:rPr lang="en-GB" dirty="0" smtClean="0"/>
              <a:t>11. 1970 – Glam Rock and Punk</a:t>
            </a:r>
          </a:p>
          <a:p>
            <a:r>
              <a:rPr lang="en-GB" dirty="0" smtClean="0"/>
              <a:t>13. 1980 – hip-hop</a:t>
            </a:r>
          </a:p>
          <a:p>
            <a:r>
              <a:rPr lang="en-GB" dirty="0" smtClean="0"/>
              <a:t>14. 1990 – </a:t>
            </a:r>
            <a:r>
              <a:rPr lang="en-GB" dirty="0" err="1" smtClean="0"/>
              <a:t>britpop</a:t>
            </a:r>
            <a:r>
              <a:rPr lang="en-GB" dirty="0" smtClean="0"/>
              <a:t> and trip-hop</a:t>
            </a:r>
          </a:p>
          <a:p>
            <a:r>
              <a:rPr lang="en-GB" dirty="0" smtClean="0"/>
              <a:t>16. 2000 – music in Britain today: Alternative, Hardcore, Post-Hardcore  </a:t>
            </a:r>
            <a:endParaRPr lang="ru-RU" dirty="0"/>
          </a:p>
        </p:txBody>
      </p:sp>
      <p:sp>
        <p:nvSpPr>
          <p:cNvPr id="4" name="Прямоугольник 3"/>
          <p:cNvSpPr/>
          <p:nvPr/>
        </p:nvSpPr>
        <p:spPr>
          <a:xfrm>
            <a:off x="8572528" y="5934670"/>
            <a:ext cx="285752" cy="923330"/>
          </a:xfrm>
          <a:prstGeom prst="rect">
            <a:avLst/>
          </a:prstGeom>
          <a:noFill/>
        </p:spPr>
        <p:txBody>
          <a:bodyPr wrap="squar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15646235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impson's folly 2005.jpg"/>
          <p:cNvPicPr>
            <a:picLocks noGrp="1" noChangeAspect="1"/>
          </p:cNvPicPr>
          <p:nvPr>
            <p:ph type="pic" idx="1"/>
          </p:nvPr>
        </p:nvPicPr>
        <p:blipFill>
          <a:blip r:embed="rId2">
            <a:duotone>
              <a:prstClr val="black"/>
              <a:schemeClr val="accent5">
                <a:tint val="45000"/>
                <a:satMod val="400000"/>
              </a:schemeClr>
            </a:duotone>
          </a:blip>
          <a:srcRect l="12541" r="12541"/>
          <a:stretch>
            <a:fillRect/>
          </a:stretch>
        </p:blipFill>
        <p:spPr>
          <a:xfrm>
            <a:off x="107504" y="116632"/>
            <a:ext cx="6015977" cy="6624736"/>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6391183" y="908720"/>
            <a:ext cx="3429000" cy="842970"/>
          </a:xfrm>
        </p:spPr>
        <p:txBody>
          <a:bodyPr/>
          <a:lstStyle/>
          <a:p>
            <a:r>
              <a:rPr lang="en-GB" dirty="0" smtClean="0"/>
              <a:t>Origin</a:t>
            </a:r>
            <a:endParaRPr lang="ru-RU" dirty="0"/>
          </a:p>
        </p:txBody>
      </p:sp>
      <p:sp>
        <p:nvSpPr>
          <p:cNvPr id="3" name="Текст 2"/>
          <p:cNvSpPr>
            <a:spLocks noGrp="1"/>
          </p:cNvSpPr>
          <p:nvPr>
            <p:ph type="body" sz="half" idx="2"/>
          </p:nvPr>
        </p:nvSpPr>
        <p:spPr>
          <a:xfrm>
            <a:off x="6372200" y="1844824"/>
            <a:ext cx="2664296" cy="3672408"/>
          </a:xfrm>
        </p:spPr>
        <p:txBody>
          <a:bodyPr>
            <a:noAutofit/>
          </a:bodyPr>
          <a:lstStyle/>
          <a:p>
            <a:r>
              <a:rPr lang="en-US" sz="2000" dirty="0" smtClean="0">
                <a:ln>
                  <a:solidFill>
                    <a:schemeClr val="bg1"/>
                  </a:solidFill>
                </a:ln>
                <a:solidFill>
                  <a:schemeClr val="tx1"/>
                </a:solidFill>
              </a:rPr>
              <a:t>The origins of music in Britain lie in the songs sung and dance music played by ordinary people. Passed from village to village and handed down in the unwritten form from generation to generation.</a:t>
            </a:r>
            <a:endParaRPr lang="ru-RU" sz="2000" dirty="0">
              <a:ln>
                <a:solidFill>
                  <a:schemeClr val="bg1"/>
                </a:solidFill>
              </a:ln>
              <a:solidFill>
                <a:schemeClr val="tx1"/>
              </a:solidFill>
            </a:endParaRPr>
          </a:p>
        </p:txBody>
      </p:sp>
      <p:sp>
        <p:nvSpPr>
          <p:cNvPr id="6" name="Прямоугольник 5"/>
          <p:cNvSpPr/>
          <p:nvPr/>
        </p:nvSpPr>
        <p:spPr>
          <a:xfrm>
            <a:off x="8429652" y="5934670"/>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Цыбуля\Desktop\презентация по мюзыке\jazz.jpg"/>
          <p:cNvPicPr>
            <a:picLocks noChangeAspect="1" noChangeArrowheads="1"/>
          </p:cNvPicPr>
          <p:nvPr/>
        </p:nvPicPr>
        <p:blipFill>
          <a:blip r:embed="rId2">
            <a:extLst>
              <a:ext uri="{BEBA8EAE-BF5A-486C-A8C5-ECC9F3942E4B}">
                <a14:imgProps xmlns="" xmlns:a14="http://schemas.microsoft.com/office/drawing/2010/main">
                  <a14:imgLayer r:embed="rId3">
                    <a14:imgEffect>
                      <a14:artisticBlur/>
                    </a14:imgEffect>
                  </a14:imgLayer>
                </a14:imgProps>
              </a:ext>
            </a:extLst>
          </a:blip>
          <a:srcRect/>
          <a:stretch>
            <a:fillRect/>
          </a:stretch>
        </p:blipFill>
        <p:spPr bwMode="auto">
          <a:xfrm>
            <a:off x="-226499" y="-99392"/>
            <a:ext cx="10263514" cy="7091155"/>
          </a:xfrm>
          <a:prstGeom prst="rect">
            <a:avLst/>
          </a:prstGeom>
          <a:noFill/>
        </p:spPr>
      </p:pic>
      <p:sp>
        <p:nvSpPr>
          <p:cNvPr id="2" name="Заголовок 1"/>
          <p:cNvSpPr txBox="1">
            <a:spLocks/>
          </p:cNvSpPr>
          <p:nvPr/>
        </p:nvSpPr>
        <p:spPr>
          <a:xfrm>
            <a:off x="1115616" y="393183"/>
            <a:ext cx="7286652" cy="15573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normalizeH="0" baseline="0" noProof="0" dirty="0" smtClean="0">
                <a:ln w="9525">
                  <a:solidFill>
                    <a:schemeClr val="bg1"/>
                  </a:solidFill>
                  <a:prstDash val="solid"/>
                </a:ln>
                <a:effectLst>
                  <a:outerShdw blurRad="12700" dist="38100" dir="2700000" algn="tl" rotWithShape="0">
                    <a:schemeClr val="bg1">
                      <a:lumMod val="50000"/>
                    </a:schemeClr>
                  </a:outerShdw>
                </a:effectLst>
                <a:uLnTx/>
                <a:uFillTx/>
                <a:ea typeface="+mj-ea"/>
                <a:cs typeface="+mj-cs"/>
              </a:rPr>
              <a:t>Music in Britain from 1920s to the Present Day</a:t>
            </a:r>
            <a:endParaRPr kumimoji="0" lang="ru-RU" sz="3800" b="1" i="0" u="none" strike="noStrike" kern="1200" normalizeH="0" baseline="0" noProof="0" dirty="0">
              <a:ln w="9525">
                <a:solidFill>
                  <a:schemeClr val="bg1"/>
                </a:solidFill>
                <a:prstDash val="solid"/>
              </a:ln>
              <a:effectLst>
                <a:outerShdw blurRad="12700" dist="38100" dir="2700000" algn="tl" rotWithShape="0">
                  <a:schemeClr val="bg1">
                    <a:lumMod val="50000"/>
                  </a:schemeClr>
                </a:outerShdw>
              </a:effectLst>
              <a:uLnTx/>
              <a:uFillTx/>
              <a:ea typeface="+mj-ea"/>
              <a:cs typeface="+mj-cs"/>
            </a:endParaRPr>
          </a:p>
        </p:txBody>
      </p:sp>
      <p:sp>
        <p:nvSpPr>
          <p:cNvPr id="3" name="Текст 2"/>
          <p:cNvSpPr txBox="1">
            <a:spLocks/>
          </p:cNvSpPr>
          <p:nvPr/>
        </p:nvSpPr>
        <p:spPr>
          <a:xfrm>
            <a:off x="899592" y="1850233"/>
            <a:ext cx="3429024" cy="2000264"/>
          </a:xfrm>
          <a:prstGeom prst="rect">
            <a:avLst/>
          </a:prstGeom>
        </p:spPr>
        <p:txBody>
          <a:bodyPr/>
          <a:lstStyle/>
          <a:p>
            <a:pPr marR="0" lvl="0" indent="180000" defTabSz="914400" rtl="0" eaLnBrk="1" fontAlgn="auto" latinLnBrk="0" hangingPunct="1">
              <a:lnSpc>
                <a:spcPct val="100000"/>
              </a:lnSpc>
              <a:spcBef>
                <a:spcPts val="600"/>
              </a:spcBef>
              <a:spcAft>
                <a:spcPts val="0"/>
              </a:spcAft>
              <a:buClr>
                <a:schemeClr val="tx2"/>
              </a:buClr>
              <a:buSzPct val="73000"/>
              <a:tabLst/>
              <a:defRPr/>
            </a:pPr>
            <a:r>
              <a:rPr kumimoji="0" lang="en-GB" b="1" i="0" u="none" strike="noStrike" kern="1200" cap="none" spc="0" normalizeH="0" baseline="0" noProof="0" dirty="0" smtClean="0">
                <a:ln>
                  <a:solidFill>
                    <a:schemeClr val="bg1"/>
                  </a:solidFill>
                </a:ln>
                <a:effectLst/>
                <a:uLnTx/>
                <a:uFillTx/>
                <a:latin typeface="+mn-lt"/>
                <a:ea typeface="+mn-ea"/>
                <a:cs typeface="+mn-cs"/>
              </a:rPr>
              <a:t>1920s</a:t>
            </a:r>
          </a:p>
          <a:p>
            <a:pPr marR="0" lvl="0" indent="180000" defTabSz="914400" rtl="0" eaLnBrk="1" fontAlgn="auto" latinLnBrk="0" hangingPunct="1">
              <a:lnSpc>
                <a:spcPct val="100000"/>
              </a:lnSpc>
              <a:spcBef>
                <a:spcPts val="600"/>
              </a:spcBef>
              <a:spcAft>
                <a:spcPts val="0"/>
              </a:spcAft>
              <a:buClr>
                <a:schemeClr val="tx2"/>
              </a:buClr>
              <a:buSzPct val="73000"/>
              <a:tabLst/>
              <a:defRPr/>
            </a:pPr>
            <a:r>
              <a:rPr kumimoji="0" lang="en-GB" i="0" u="none" strike="noStrike" kern="1200" cap="none" spc="0" normalizeH="0" baseline="0" noProof="0" dirty="0" smtClean="0">
                <a:ln>
                  <a:solidFill>
                    <a:schemeClr val="bg1"/>
                  </a:solidFill>
                </a:ln>
                <a:effectLst/>
                <a:uLnTx/>
                <a:uFillTx/>
                <a:latin typeface="+mn-lt"/>
                <a:ea typeface="+mn-ea"/>
                <a:cs typeface="+mn-cs"/>
              </a:rPr>
              <a:t>People listened to </a:t>
            </a:r>
            <a:r>
              <a:rPr kumimoji="0" lang="en-GB" i="1" u="none" strike="noStrike" kern="1200" cap="none" spc="0" normalizeH="0" baseline="0" noProof="0" dirty="0" smtClean="0">
                <a:ln>
                  <a:solidFill>
                    <a:schemeClr val="bg1"/>
                  </a:solidFill>
                </a:ln>
                <a:effectLst/>
                <a:uLnTx/>
                <a:uFillTx/>
                <a:latin typeface="+mn-lt"/>
                <a:ea typeface="+mn-ea"/>
                <a:cs typeface="+mn-cs"/>
              </a:rPr>
              <a:t>ragtime</a:t>
            </a:r>
            <a:r>
              <a:rPr kumimoji="0" lang="en-GB" i="0" u="none" strike="noStrike" kern="1200" cap="none" spc="0" normalizeH="0" baseline="0" noProof="0" dirty="0" smtClean="0">
                <a:ln>
                  <a:solidFill>
                    <a:schemeClr val="bg1"/>
                  </a:solidFill>
                </a:ln>
                <a:effectLst/>
                <a:uLnTx/>
                <a:uFillTx/>
                <a:latin typeface="+mn-lt"/>
                <a:ea typeface="+mn-ea"/>
                <a:cs typeface="+mn-cs"/>
              </a:rPr>
              <a:t> and </a:t>
            </a:r>
            <a:r>
              <a:rPr kumimoji="0" lang="en-GB" i="1" u="none" strike="noStrike" kern="1200" cap="none" spc="0" normalizeH="0" baseline="0" noProof="0" dirty="0" smtClean="0">
                <a:ln>
                  <a:solidFill>
                    <a:schemeClr val="bg1"/>
                  </a:solidFill>
                </a:ln>
                <a:effectLst/>
                <a:uLnTx/>
                <a:uFillTx/>
                <a:latin typeface="+mn-lt"/>
                <a:ea typeface="+mn-ea"/>
                <a:cs typeface="+mn-cs"/>
              </a:rPr>
              <a:t>jazz</a:t>
            </a:r>
            <a:r>
              <a:rPr kumimoji="0" lang="en-GB" i="0" u="none" strike="noStrike" kern="1200" cap="none" spc="0" normalizeH="0" baseline="0" noProof="0" dirty="0" smtClean="0">
                <a:ln>
                  <a:solidFill>
                    <a:schemeClr val="bg1"/>
                  </a:solidFill>
                </a:ln>
                <a:effectLst/>
                <a:uLnTx/>
                <a:uFillTx/>
                <a:latin typeface="+mn-lt"/>
                <a:ea typeface="+mn-ea"/>
                <a:cs typeface="+mn-cs"/>
              </a:rPr>
              <a:t>. These styles originated in the USA, but still were very popular in Great Britain.</a:t>
            </a:r>
          </a:p>
        </p:txBody>
      </p:sp>
      <p:pic>
        <p:nvPicPr>
          <p:cNvPr id="1027" name="Picture 3" descr="C:\Users\Цыбуля\Desktop\презентация по мюзыке\13825408_ori.jpg"/>
          <p:cNvPicPr>
            <a:picLocks noChangeAspect="1" noChangeArrowheads="1"/>
          </p:cNvPicPr>
          <p:nvPr/>
        </p:nvPicPr>
        <p:blipFill>
          <a:blip r:embed="rId4"/>
          <a:srcRect/>
          <a:stretch>
            <a:fillRect/>
          </a:stretch>
        </p:blipFill>
        <p:spPr bwMode="auto">
          <a:xfrm>
            <a:off x="4572000" y="2421704"/>
            <a:ext cx="4329762" cy="3166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99592" y="4005064"/>
            <a:ext cx="3500462" cy="2308324"/>
          </a:xfrm>
          <a:prstGeom prst="rect">
            <a:avLst/>
          </a:prstGeom>
          <a:noFill/>
        </p:spPr>
        <p:txBody>
          <a:bodyPr wrap="square" rtlCol="0">
            <a:spAutoFit/>
          </a:bodyPr>
          <a:lstStyle/>
          <a:p>
            <a:pPr lvl="0"/>
            <a:r>
              <a:rPr lang="en-GB" i="1" dirty="0">
                <a:ln>
                  <a:solidFill>
                    <a:schemeClr val="bg1"/>
                  </a:solidFill>
                </a:ln>
              </a:rPr>
              <a:t>Ragtime</a:t>
            </a:r>
            <a:r>
              <a:rPr lang="en-GB" dirty="0">
                <a:ln>
                  <a:solidFill>
                    <a:schemeClr val="bg1"/>
                  </a:solidFill>
                </a:ln>
              </a:rPr>
              <a:t> </a:t>
            </a:r>
            <a:r>
              <a:rPr lang="en-US" dirty="0" smtClean="0">
                <a:ln>
                  <a:solidFill>
                    <a:schemeClr val="bg1"/>
                  </a:solidFill>
                </a:ln>
              </a:rPr>
              <a:t> has lively and springy rhythms, and therefore it is ideal for dancing. Its name is believed to be a contraction of the term “ragged time,” which refers to its rhythmically broken up melodies.</a:t>
            </a:r>
            <a:endParaRPr lang="ru-RU" dirty="0">
              <a:ln>
                <a:solidFill>
                  <a:schemeClr val="bg1"/>
                </a:solidFill>
              </a:ln>
            </a:endParaRPr>
          </a:p>
          <a:p>
            <a:endParaRPr lang="ru-RU" dirty="0"/>
          </a:p>
        </p:txBody>
      </p:sp>
      <p:sp>
        <p:nvSpPr>
          <p:cNvPr id="8" name="Прямоугольник 7"/>
          <p:cNvSpPr/>
          <p:nvPr/>
        </p:nvSpPr>
        <p:spPr>
          <a:xfrm>
            <a:off x="8215338" y="5643578"/>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estcoastswingmusic.com/wp-content/uploads/2012/06/history-of-swing.jpg"/>
          <p:cNvPicPr>
            <a:picLocks noChangeAspect="1" noChangeArrowheads="1"/>
          </p:cNvPicPr>
          <p:nvPr/>
        </p:nvPicPr>
        <p:blipFill>
          <a:blip r:embed="rId2">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828601" y="-31736"/>
            <a:ext cx="11667989" cy="698912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Текст 2"/>
          <p:cNvSpPr txBox="1">
            <a:spLocks/>
          </p:cNvSpPr>
          <p:nvPr/>
        </p:nvSpPr>
        <p:spPr>
          <a:xfrm>
            <a:off x="642910" y="5143512"/>
            <a:ext cx="7072362" cy="1357322"/>
          </a:xfrm>
          <a:prstGeom prst="rect">
            <a:avLst/>
          </a:prstGeom>
        </p:spPr>
        <p:txBody>
          <a:bodyPr/>
          <a:lstStyle/>
          <a:p>
            <a:pPr marR="0" lvl="0" indent="180000" defTabSz="914400" rtl="0" eaLnBrk="1" fontAlgn="auto" latinLnBrk="0" hangingPunct="1">
              <a:lnSpc>
                <a:spcPct val="100000"/>
              </a:lnSpc>
              <a:spcBef>
                <a:spcPts val="600"/>
              </a:spcBef>
              <a:spcAft>
                <a:spcPts val="0"/>
              </a:spcAft>
              <a:buClr>
                <a:schemeClr val="tx2"/>
              </a:buClr>
              <a:buSzPct val="73000"/>
              <a:tabLst/>
              <a:defRPr/>
            </a:pPr>
            <a:r>
              <a:rPr kumimoji="0" lang="en-GB" sz="2000" b="1" i="0" u="none" strike="noStrike" kern="1200" cap="none" spc="0" normalizeH="0" baseline="0" noProof="0" dirty="0" smtClean="0">
                <a:ln>
                  <a:solidFill>
                    <a:schemeClr val="tx1"/>
                  </a:solidFill>
                </a:ln>
                <a:solidFill>
                  <a:schemeClr val="bg1"/>
                </a:solidFill>
                <a:effectLst/>
                <a:uLnTx/>
                <a:uFillTx/>
                <a:latin typeface="+mn-lt"/>
                <a:ea typeface="+mn-ea"/>
                <a:cs typeface="+mn-cs"/>
              </a:rPr>
              <a:t>1930s</a:t>
            </a:r>
          </a:p>
          <a:p>
            <a:pPr lvl="0" indent="180000">
              <a:spcBef>
                <a:spcPts val="600"/>
              </a:spcBef>
              <a:buClr>
                <a:schemeClr val="tx2"/>
              </a:buClr>
              <a:buSzPct val="73000"/>
            </a:pPr>
            <a:r>
              <a:rPr lang="en-US" sz="2000" i="1" dirty="0">
                <a:ln>
                  <a:solidFill>
                    <a:schemeClr val="tx1"/>
                  </a:solidFill>
                </a:ln>
                <a:solidFill>
                  <a:schemeClr val="accent1">
                    <a:lumMod val="50000"/>
                  </a:schemeClr>
                </a:solidFill>
              </a:rPr>
              <a:t>Swing</a:t>
            </a:r>
            <a:r>
              <a:rPr lang="en-US" sz="2000" dirty="0">
                <a:ln>
                  <a:solidFill>
                    <a:schemeClr val="tx1"/>
                  </a:solidFill>
                </a:ln>
                <a:solidFill>
                  <a:schemeClr val="bg1"/>
                </a:solidFill>
              </a:rPr>
              <a:t> became popular. Benny Goodman and his Orchestra were the 'King of the Swing', as were Glenn Miller and Artie Shaw. </a:t>
            </a:r>
            <a:endParaRPr lang="en-US" sz="2000" dirty="0" smtClean="0">
              <a:ln>
                <a:solidFill>
                  <a:schemeClr val="tx1"/>
                </a:solidFill>
              </a:ln>
              <a:solidFill>
                <a:schemeClr val="bg1"/>
              </a:solidFill>
            </a:endParaRPr>
          </a:p>
        </p:txBody>
      </p:sp>
      <p:pic>
        <p:nvPicPr>
          <p:cNvPr id="2050" name="Picture 2" descr="C:\Users\Цыбуля\Desktop\презентация по мюзыке\smith_10.png"/>
          <p:cNvPicPr>
            <a:picLocks noChangeAspect="1" noChangeArrowheads="1"/>
          </p:cNvPicPr>
          <p:nvPr/>
        </p:nvPicPr>
        <p:blipFill>
          <a:blip r:embed="rId4"/>
          <a:srcRect/>
          <a:stretch>
            <a:fillRect/>
          </a:stretch>
        </p:blipFill>
        <p:spPr bwMode="auto">
          <a:xfrm>
            <a:off x="4775184" y="285729"/>
            <a:ext cx="3170027" cy="4286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Цыбуля\Desktop\презентация по мюзыке\violondingres-vip-blog-com-129686aschr12.jpg"/>
          <p:cNvPicPr>
            <a:picLocks noChangeAspect="1" noChangeArrowheads="1"/>
          </p:cNvPicPr>
          <p:nvPr/>
        </p:nvPicPr>
        <p:blipFill>
          <a:blip r:embed="rId5"/>
          <a:srcRect/>
          <a:stretch>
            <a:fillRect/>
          </a:stretch>
        </p:blipFill>
        <p:spPr bwMode="auto">
          <a:xfrm>
            <a:off x="714348" y="285728"/>
            <a:ext cx="2755900" cy="431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827042" y="4714884"/>
            <a:ext cx="2643206" cy="369332"/>
          </a:xfrm>
          <a:prstGeom prst="rect">
            <a:avLst/>
          </a:prstGeom>
          <a:noFill/>
        </p:spPr>
        <p:txBody>
          <a:bodyPr wrap="square" rtlCol="0">
            <a:spAutoFit/>
          </a:bodyPr>
          <a:lstStyle/>
          <a:p>
            <a:pPr algn="ctr"/>
            <a:r>
              <a:rPr lang="en-US" b="1" dirty="0" smtClean="0">
                <a:ln w="9525">
                  <a:solidFill>
                    <a:schemeClr val="bg1"/>
                  </a:solidFill>
                  <a:prstDash val="solid"/>
                </a:ln>
                <a:effectLst>
                  <a:outerShdw blurRad="12700" dist="38100" dir="2700000" algn="tl" rotWithShape="0">
                    <a:schemeClr val="bg1">
                      <a:lumMod val="50000"/>
                    </a:schemeClr>
                  </a:outerShdw>
                </a:effectLst>
              </a:rPr>
              <a:t>Artie Shaw</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9" name="TextBox 8"/>
          <p:cNvSpPr txBox="1"/>
          <p:nvPr/>
        </p:nvSpPr>
        <p:spPr>
          <a:xfrm>
            <a:off x="5500694" y="4714884"/>
            <a:ext cx="1879618" cy="369332"/>
          </a:xfrm>
          <a:prstGeom prst="rect">
            <a:avLst/>
          </a:prstGeom>
          <a:noFill/>
        </p:spPr>
        <p:txBody>
          <a:bodyPr wrap="square" rtlCol="0">
            <a:spAutoFit/>
          </a:bodyPr>
          <a:lstStyle/>
          <a:p>
            <a:r>
              <a:rPr lang="en-US" b="1" dirty="0" smtClean="0">
                <a:ln w="9525">
                  <a:solidFill>
                    <a:schemeClr val="bg1"/>
                  </a:solidFill>
                  <a:prstDash val="solid"/>
                </a:ln>
                <a:effectLst>
                  <a:outerShdw blurRad="12700" dist="38100" dir="2700000" algn="tl" rotWithShape="0">
                    <a:schemeClr val="bg1">
                      <a:lumMod val="50000"/>
                    </a:schemeClr>
                  </a:outerShdw>
                </a:effectLst>
              </a:rPr>
              <a:t>Glenn Miller</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8" name="Прямоугольник 7"/>
          <p:cNvSpPr/>
          <p:nvPr/>
        </p:nvSpPr>
        <p:spPr>
          <a:xfrm>
            <a:off x="8286776" y="5786454"/>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txBox="1">
            <a:spLocks/>
          </p:cNvSpPr>
          <p:nvPr/>
        </p:nvSpPr>
        <p:spPr>
          <a:xfrm>
            <a:off x="285720" y="5000636"/>
            <a:ext cx="8246720" cy="1428760"/>
          </a:xfrm>
          <a:prstGeom prst="rect">
            <a:avLst/>
          </a:prstGeom>
        </p:spPr>
        <p:txBody>
          <a:bodyPr/>
          <a:lstStyle/>
          <a:p>
            <a:pPr lvl="0" indent="180000">
              <a:spcBef>
                <a:spcPts val="600"/>
              </a:spcBef>
              <a:buClr>
                <a:schemeClr val="tx2"/>
              </a:buClr>
              <a:buSzPct val="73000"/>
              <a:defRPr/>
            </a:pPr>
            <a:r>
              <a:rPr lang="en-US" sz="2000" dirty="0">
                <a:ln>
                  <a:solidFill>
                    <a:schemeClr val="bg1"/>
                  </a:solidFill>
                </a:ln>
              </a:rPr>
              <a:t>The music was fast and frantically paced and led to dances being banned from dance halls, as the young women being flung into the air by their partners showed their stocking tops and underwear. </a:t>
            </a:r>
            <a:endParaRPr lang="en-US" sz="2000" dirty="0" smtClean="0">
              <a:ln>
                <a:solidFill>
                  <a:schemeClr val="bg1"/>
                </a:solidFill>
              </a:ln>
            </a:endParaRPr>
          </a:p>
          <a:p>
            <a:pPr lvl="0" indent="180000">
              <a:spcBef>
                <a:spcPts val="600"/>
              </a:spcBef>
              <a:buClr>
                <a:schemeClr val="tx2"/>
              </a:buClr>
              <a:buSzPct val="73000"/>
              <a:defRPr/>
            </a:pPr>
            <a:r>
              <a:rPr lang="en-US" sz="2000" dirty="0" smtClean="0">
                <a:ln>
                  <a:solidFill>
                    <a:schemeClr val="bg1"/>
                  </a:solidFill>
                </a:ln>
              </a:rPr>
              <a:t>Jazz </a:t>
            </a:r>
            <a:r>
              <a:rPr lang="en-US" sz="2000" dirty="0">
                <a:ln>
                  <a:solidFill>
                    <a:schemeClr val="bg1"/>
                  </a:solidFill>
                </a:ln>
              </a:rPr>
              <a:t>continued to be popular.</a:t>
            </a:r>
            <a:endParaRPr lang="en-GB" sz="2000" dirty="0">
              <a:ln>
                <a:solidFill>
                  <a:schemeClr val="bg1"/>
                </a:solidFill>
              </a:ln>
            </a:endParaRPr>
          </a:p>
        </p:txBody>
      </p:sp>
      <p:pic>
        <p:nvPicPr>
          <p:cNvPr id="3074" name="Picture 2" descr="C:\Users\Цыбуля\Desktop\презентация по мюзыке\crazyswing.jpg"/>
          <p:cNvPicPr>
            <a:picLocks noChangeAspect="1" noChangeArrowheads="1"/>
          </p:cNvPicPr>
          <p:nvPr/>
        </p:nvPicPr>
        <p:blipFill>
          <a:blip r:embed="rId2" cstate="print"/>
          <a:srcRect/>
          <a:stretch>
            <a:fillRect/>
          </a:stretch>
        </p:blipFill>
        <p:spPr bwMode="auto">
          <a:xfrm>
            <a:off x="228381" y="357167"/>
            <a:ext cx="3629239" cy="444479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C:\Users\Цыбуля\Desktop\презентация по мюзыке\50s Dance light.gif"/>
          <p:cNvPicPr>
            <a:picLocks noChangeAspect="1" noChangeArrowheads="1"/>
          </p:cNvPicPr>
          <p:nvPr/>
        </p:nvPicPr>
        <p:blipFill>
          <a:blip r:embed="rId3"/>
          <a:srcRect/>
          <a:stretch>
            <a:fillRect/>
          </a:stretch>
        </p:blipFill>
        <p:spPr bwMode="auto">
          <a:xfrm>
            <a:off x="4429124" y="357166"/>
            <a:ext cx="3540279" cy="4429156"/>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8429652" y="5934670"/>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txBox="1">
            <a:spLocks/>
          </p:cNvSpPr>
          <p:nvPr/>
        </p:nvSpPr>
        <p:spPr>
          <a:xfrm>
            <a:off x="4572000" y="980728"/>
            <a:ext cx="3429024" cy="3429024"/>
          </a:xfrm>
          <a:prstGeom prst="rect">
            <a:avLst/>
          </a:prstGeom>
        </p:spPr>
        <p:txBody>
          <a:bodyPr/>
          <a:lstStyle/>
          <a:p>
            <a:pPr marR="0" lvl="0" indent="180000" defTabSz="914400" rtl="0" eaLnBrk="1" fontAlgn="auto" latinLnBrk="0" hangingPunct="1">
              <a:lnSpc>
                <a:spcPct val="100000"/>
              </a:lnSpc>
              <a:spcBef>
                <a:spcPts val="600"/>
              </a:spcBef>
              <a:spcAft>
                <a:spcPts val="0"/>
              </a:spcAft>
              <a:buClr>
                <a:schemeClr val="tx2"/>
              </a:buClr>
              <a:buSzPct val="73000"/>
              <a:tabLst/>
              <a:defRPr/>
            </a:pPr>
            <a:r>
              <a:rPr kumimoji="0" lang="en-GB" sz="2400" b="1" i="0" u="none" strike="noStrike" kern="1200" cap="none" spc="0" normalizeH="0" baseline="0" noProof="0" dirty="0" smtClean="0">
                <a:ln>
                  <a:solidFill>
                    <a:schemeClr val="bg1"/>
                  </a:solidFill>
                </a:ln>
                <a:effectLst/>
                <a:uLnTx/>
                <a:uFillTx/>
              </a:rPr>
              <a:t>1940s</a:t>
            </a:r>
          </a:p>
          <a:p>
            <a:pPr lvl="0" indent="180000">
              <a:spcBef>
                <a:spcPts val="600"/>
              </a:spcBef>
              <a:buClr>
                <a:schemeClr val="tx2"/>
              </a:buClr>
              <a:buSzPct val="73000"/>
            </a:pPr>
            <a:r>
              <a:rPr lang="en-US" sz="2400" dirty="0" smtClean="0">
                <a:ln>
                  <a:solidFill>
                    <a:schemeClr val="bg1"/>
                  </a:solidFill>
                </a:ln>
              </a:rPr>
              <a:t> The </a:t>
            </a:r>
            <a:r>
              <a:rPr lang="en-US" sz="2400" dirty="0">
                <a:ln>
                  <a:solidFill>
                    <a:schemeClr val="bg1"/>
                  </a:solidFill>
                </a:ln>
              </a:rPr>
              <a:t>Second World War brought fast, frantic (and often American) dance music - </a:t>
            </a:r>
            <a:r>
              <a:rPr lang="en-US" sz="2400" i="1" dirty="0">
                <a:ln>
                  <a:solidFill>
                    <a:schemeClr val="bg1"/>
                  </a:solidFill>
                </a:ln>
              </a:rPr>
              <a:t>boogie-woogie</a:t>
            </a:r>
            <a:r>
              <a:rPr lang="en-US" sz="2400" dirty="0">
                <a:ln>
                  <a:solidFill>
                    <a:schemeClr val="bg1"/>
                  </a:solidFill>
                </a:ln>
              </a:rPr>
              <a:t> or </a:t>
            </a:r>
            <a:r>
              <a:rPr lang="en-US" sz="2400" i="1" dirty="0">
                <a:ln>
                  <a:solidFill>
                    <a:schemeClr val="bg1"/>
                  </a:solidFill>
                </a:ln>
              </a:rPr>
              <a:t>jitterbug</a:t>
            </a:r>
            <a:r>
              <a:rPr lang="en-US" sz="2400" dirty="0">
                <a:ln>
                  <a:solidFill>
                    <a:schemeClr val="bg1"/>
                  </a:solidFill>
                </a:ln>
              </a:rPr>
              <a:t>. </a:t>
            </a:r>
            <a:endParaRPr lang="en-US" sz="2400" dirty="0" smtClean="0">
              <a:ln>
                <a:solidFill>
                  <a:schemeClr val="bg1"/>
                </a:solidFill>
              </a:ln>
            </a:endParaRPr>
          </a:p>
          <a:p>
            <a:pPr lvl="0" indent="180000">
              <a:spcBef>
                <a:spcPts val="600"/>
              </a:spcBef>
              <a:buClr>
                <a:schemeClr val="tx2"/>
              </a:buClr>
              <a:buSzPct val="73000"/>
            </a:pPr>
            <a:r>
              <a:rPr lang="en-US" sz="2400" dirty="0" smtClean="0">
                <a:ln>
                  <a:solidFill>
                    <a:schemeClr val="bg1"/>
                  </a:solidFill>
                </a:ln>
              </a:rPr>
              <a:t>Dances </a:t>
            </a:r>
            <a:r>
              <a:rPr lang="en-US" sz="2400" dirty="0">
                <a:ln>
                  <a:solidFill>
                    <a:schemeClr val="bg1"/>
                  </a:solidFill>
                </a:ln>
              </a:rPr>
              <a:t>were held in church halls, village halls, clubs, Air Force bases - everywhere!</a:t>
            </a:r>
            <a:endParaRPr kumimoji="0" lang="ru-RU" sz="2400" i="0" u="none" strike="noStrike" kern="1200" cap="none" spc="0" normalizeH="0" baseline="0" noProof="0" dirty="0">
              <a:ln>
                <a:solidFill>
                  <a:schemeClr val="bg1"/>
                </a:solidFill>
              </a:ln>
              <a:effectLst/>
              <a:uLnTx/>
              <a:uFillTx/>
            </a:endParaRPr>
          </a:p>
        </p:txBody>
      </p:sp>
      <p:pic>
        <p:nvPicPr>
          <p:cNvPr id="6" name="Picture 3" descr="C:\Users\Цыбуля\Desktop\презентация по мюзыке\jitterbug1_op_244x600.jpg"/>
          <p:cNvPicPr>
            <a:picLocks noChangeAspect="1" noChangeArrowheads="1"/>
          </p:cNvPicPr>
          <p:nvPr/>
        </p:nvPicPr>
        <p:blipFill>
          <a:blip r:embed="rId2"/>
          <a:srcRect/>
          <a:stretch>
            <a:fillRect/>
          </a:stretch>
        </p:blipFill>
        <p:spPr bwMode="auto">
          <a:xfrm>
            <a:off x="1000100" y="214290"/>
            <a:ext cx="2538414" cy="6242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8429652" y="5934670"/>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Цыбуля\Desktop\презентация по мюзыке\Снимок.PNG"/>
          <p:cNvPicPr>
            <a:picLocks noChangeAspect="1" noChangeArrowheads="1"/>
          </p:cNvPicPr>
          <p:nvPr/>
        </p:nvPicPr>
        <p:blipFill>
          <a:blip r:embed="rId2">
            <a:duotone>
              <a:prstClr val="black"/>
              <a:schemeClr val="accent5">
                <a:tint val="45000"/>
                <a:satMod val="400000"/>
              </a:schemeClr>
            </a:duotone>
            <a:extLst>
              <a:ext uri="{BEBA8EAE-BF5A-486C-A8C5-ECC9F3942E4B}">
                <a14:imgProps xmlns="" xmlns:a14="http://schemas.microsoft.com/office/drawing/2010/main">
                  <a14:imgLayer r:embed="rId3">
                    <a14:imgEffect>
                      <a14:artisticBlur/>
                    </a14:imgEffect>
                  </a14:imgLayer>
                </a14:imgProps>
              </a:ext>
            </a:extLst>
          </a:blip>
          <a:srcRect/>
          <a:stretch>
            <a:fillRect/>
          </a:stretch>
        </p:blipFill>
        <p:spPr bwMode="auto">
          <a:xfrm>
            <a:off x="-326538" y="-243408"/>
            <a:ext cx="9470538" cy="8767195"/>
          </a:xfrm>
          <a:prstGeom prst="rect">
            <a:avLst/>
          </a:prstGeom>
          <a:ln w="228600" cap="sq" cmpd="thickThin">
            <a:solidFill>
              <a:srgbClr val="000000"/>
            </a:solidFill>
            <a:prstDash val="solid"/>
            <a:miter lim="800000"/>
          </a:ln>
          <a:effectLst>
            <a:innerShdw blurRad="76200">
              <a:srgbClr val="000000"/>
            </a:innerShdw>
          </a:effectLst>
        </p:spPr>
      </p:pic>
      <p:sp>
        <p:nvSpPr>
          <p:cNvPr id="3" name="Текст 2"/>
          <p:cNvSpPr txBox="1">
            <a:spLocks/>
          </p:cNvSpPr>
          <p:nvPr/>
        </p:nvSpPr>
        <p:spPr>
          <a:xfrm>
            <a:off x="2928926" y="2124076"/>
            <a:ext cx="3571900" cy="2000264"/>
          </a:xfrm>
          <a:prstGeom prst="rect">
            <a:avLst/>
          </a:prstGeom>
        </p:spPr>
        <p:txBody>
          <a:bodyPr/>
          <a:lstStyle/>
          <a:p>
            <a:pPr lvl="0" indent="180000" algn="ctr">
              <a:spcBef>
                <a:spcPts val="600"/>
              </a:spcBef>
              <a:buClr>
                <a:schemeClr val="tx2"/>
              </a:buClr>
              <a:buSzPct val="73000"/>
            </a:pPr>
            <a:r>
              <a:rPr lang="en-US" sz="2800" dirty="0" smtClean="0">
                <a:ln>
                  <a:solidFill>
                    <a:schemeClr val="bg1"/>
                  </a:solidFill>
                </a:ln>
              </a:rPr>
              <a:t>These </a:t>
            </a:r>
            <a:r>
              <a:rPr lang="en-US" sz="2800" dirty="0">
                <a:ln>
                  <a:solidFill>
                    <a:schemeClr val="bg1"/>
                  </a:solidFill>
                </a:ln>
              </a:rPr>
              <a:t>bands used household items, such as washboards and tea chests, as part of their set of instruments! Tommy Steele, who later became very famous, first played in a skiffle band.</a:t>
            </a:r>
            <a:endParaRPr kumimoji="0" lang="ru-RU" sz="2800" i="0" u="none" strike="noStrike" kern="1200" cap="none" spc="0" normalizeH="0" baseline="0" noProof="0" dirty="0">
              <a:ln>
                <a:solidFill>
                  <a:schemeClr val="bg1"/>
                </a:solidFill>
              </a:ln>
              <a:effectLst/>
              <a:uLnTx/>
              <a:uFillTx/>
            </a:endParaRPr>
          </a:p>
        </p:txBody>
      </p:sp>
      <p:sp>
        <p:nvSpPr>
          <p:cNvPr id="8" name="TextBox 7"/>
          <p:cNvSpPr txBox="1"/>
          <p:nvPr/>
        </p:nvSpPr>
        <p:spPr>
          <a:xfrm>
            <a:off x="1187624" y="620688"/>
            <a:ext cx="7242598" cy="1323439"/>
          </a:xfrm>
          <a:prstGeom prst="rect">
            <a:avLst/>
          </a:prstGeom>
          <a:noFill/>
        </p:spPr>
        <p:txBody>
          <a:bodyPr wrap="square" rtlCol="0">
            <a:spAutoFit/>
          </a:bodyPr>
          <a:lstStyle/>
          <a:p>
            <a:pPr algn="ctr"/>
            <a:r>
              <a:rPr lang="en-US" sz="4000" dirty="0" smtClean="0">
                <a:ln w="19050">
                  <a:solidFill>
                    <a:schemeClr val="bg1"/>
                  </a:solidFill>
                </a:ln>
              </a:rPr>
              <a:t>After the war </a:t>
            </a:r>
            <a:r>
              <a:rPr lang="en-US" sz="4000" i="1" dirty="0" smtClean="0">
                <a:ln w="19050">
                  <a:solidFill>
                    <a:schemeClr val="bg1"/>
                  </a:solidFill>
                </a:ln>
              </a:rPr>
              <a:t>'skiffle' </a:t>
            </a:r>
            <a:r>
              <a:rPr lang="en-US" sz="4000" dirty="0" smtClean="0">
                <a:ln w="19050">
                  <a:solidFill>
                    <a:schemeClr val="bg1"/>
                  </a:solidFill>
                </a:ln>
              </a:rPr>
              <a:t>bands became popular.</a:t>
            </a:r>
            <a:endParaRPr lang="ru-RU" sz="4000" dirty="0">
              <a:ln w="19050">
                <a:solidFill>
                  <a:schemeClr val="bg1"/>
                </a:solidFill>
              </a:ln>
            </a:endParaRPr>
          </a:p>
        </p:txBody>
      </p:sp>
      <p:sp>
        <p:nvSpPr>
          <p:cNvPr id="5" name="Прямоугольник 4"/>
          <p:cNvSpPr/>
          <p:nvPr/>
        </p:nvSpPr>
        <p:spPr>
          <a:xfrm>
            <a:off x="8215338" y="5786454"/>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3jgkzl5mcxi5w.cloudfront.net/2012/10/Rock-and-roll1.jpg"/>
          <p:cNvPicPr>
            <a:picLocks noChangeAspect="1" noChangeArrowheads="1"/>
          </p:cNvPicPr>
          <p:nvPr/>
        </p:nvPicPr>
        <p:blipFill>
          <a:blip r:embed="rId2">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1044624" y="-243408"/>
            <a:ext cx="11305256" cy="728768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Текст 2"/>
          <p:cNvSpPr txBox="1">
            <a:spLocks/>
          </p:cNvSpPr>
          <p:nvPr/>
        </p:nvSpPr>
        <p:spPr>
          <a:xfrm>
            <a:off x="2483768" y="1124744"/>
            <a:ext cx="4357718" cy="3000396"/>
          </a:xfrm>
          <a:prstGeom prst="rect">
            <a:avLst/>
          </a:prstGeom>
        </p:spPr>
        <p:txBody>
          <a:bodyPr/>
          <a:lstStyle/>
          <a:p>
            <a:pPr lvl="0" indent="180000" algn="ctr">
              <a:spcBef>
                <a:spcPts val="600"/>
              </a:spcBef>
              <a:buClr>
                <a:schemeClr val="tx2"/>
              </a:buClr>
              <a:buSzPct val="73000"/>
            </a:pPr>
            <a:r>
              <a:rPr lang="en-US" b="1" dirty="0" smtClean="0">
                <a:ln>
                  <a:solidFill>
                    <a:schemeClr val="bg1"/>
                  </a:solidFill>
                </a:ln>
              </a:rPr>
              <a:t>1950s</a:t>
            </a:r>
            <a:r>
              <a:rPr lang="en-US" dirty="0" smtClean="0">
                <a:ln>
                  <a:solidFill>
                    <a:schemeClr val="bg1"/>
                  </a:solidFill>
                </a:ln>
              </a:rPr>
              <a:t> - </a:t>
            </a:r>
            <a:r>
              <a:rPr lang="en-US" i="1" dirty="0" smtClean="0">
                <a:ln>
                  <a:solidFill>
                    <a:schemeClr val="bg1"/>
                  </a:solidFill>
                </a:ln>
              </a:rPr>
              <a:t>Rock and Roll </a:t>
            </a:r>
            <a:r>
              <a:rPr lang="en-US" dirty="0" smtClean="0">
                <a:ln>
                  <a:solidFill>
                    <a:schemeClr val="bg1"/>
                  </a:solidFill>
                </a:ln>
              </a:rPr>
              <a:t>became very popular. Since that time, it became one of the best selling music forms. Such bands as Led Zeppelin, the Rolling Stones, Pink Floyd are known around the world</a:t>
            </a:r>
          </a:p>
          <a:p>
            <a:pPr lvl="0" indent="180000" algn="ctr">
              <a:spcBef>
                <a:spcPts val="600"/>
              </a:spcBef>
              <a:buClr>
                <a:schemeClr val="tx2"/>
              </a:buClr>
              <a:buSzPct val="73000"/>
            </a:pPr>
            <a:r>
              <a:rPr kumimoji="0" lang="en-GB" i="0" u="none" strike="noStrike" kern="1200" cap="none" spc="0" normalizeH="0" baseline="0" noProof="0" dirty="0" smtClean="0">
                <a:ln>
                  <a:solidFill>
                    <a:schemeClr val="bg1"/>
                  </a:solidFill>
                </a:ln>
                <a:effectLst/>
                <a:uLnTx/>
                <a:uFillTx/>
              </a:rPr>
              <a:t>Rock’n’Roll wasn’t just a musical style, it also </a:t>
            </a:r>
            <a:r>
              <a:rPr lang="en-US" dirty="0" smtClean="0">
                <a:ln>
                  <a:solidFill>
                    <a:schemeClr val="bg1"/>
                  </a:solidFill>
                </a:ln>
              </a:rPr>
              <a:t>influenced </a:t>
            </a:r>
            <a:r>
              <a:rPr lang="en-US" dirty="0">
                <a:ln>
                  <a:solidFill>
                    <a:schemeClr val="bg1"/>
                  </a:solidFill>
                </a:ln>
              </a:rPr>
              <a:t>lifestyles, fashion, attitudes, and </a:t>
            </a:r>
            <a:r>
              <a:rPr lang="en-US" dirty="0" smtClean="0">
                <a:ln>
                  <a:solidFill>
                    <a:schemeClr val="bg1"/>
                  </a:solidFill>
                </a:ln>
              </a:rPr>
              <a:t>language. This </a:t>
            </a:r>
            <a:r>
              <a:rPr lang="en-US" dirty="0">
                <a:ln>
                  <a:solidFill>
                    <a:schemeClr val="bg1"/>
                  </a:solidFill>
                </a:ln>
              </a:rPr>
              <a:t>new music tried to break boundaries and express the real emotions that people were feeling, but didn't talk about. </a:t>
            </a:r>
            <a:endParaRPr kumimoji="0" lang="ru-RU" i="0" u="none" strike="noStrike" kern="1200" cap="none" spc="0" normalizeH="0" baseline="0" noProof="0" dirty="0">
              <a:ln>
                <a:solidFill>
                  <a:schemeClr val="bg1"/>
                </a:solidFill>
              </a:ln>
              <a:effectLst/>
              <a:uLnTx/>
              <a:uFillTx/>
            </a:endParaRPr>
          </a:p>
        </p:txBody>
      </p:sp>
      <p:sp>
        <p:nvSpPr>
          <p:cNvPr id="4" name="Прямоугольник 3"/>
          <p:cNvSpPr/>
          <p:nvPr/>
        </p:nvSpPr>
        <p:spPr>
          <a:xfrm>
            <a:off x="8286776" y="5715016"/>
            <a:ext cx="566181" cy="923330"/>
          </a:xfrm>
          <a:prstGeom prst="rect">
            <a:avLst/>
          </a:prstGeom>
          <a:noFill/>
        </p:spPr>
        <p:txBody>
          <a:bodyPr wrap="none" lIns="91440" tIns="45720" rIns="91440" bIns="45720">
            <a:spAutoFit/>
          </a:bodyPr>
          <a:lstStyle/>
          <a:p>
            <a:pPr algn="ctr"/>
            <a:r>
              <a:rPr lang="en-GB"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TM03090434[[fn=Тип дерева]]</Template>
  <TotalTime>354</TotalTime>
  <Words>873</Words>
  <Application>Microsoft Office PowerPoint</Application>
  <PresentationFormat>Экран (4:3)</PresentationFormat>
  <Paragraphs>72</Paragraphs>
  <Slides>18</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Дерево</vt:lpstr>
      <vt:lpstr>Music in great Britain</vt:lpstr>
      <vt:lpstr>List of Content</vt:lpstr>
      <vt:lpstr>Origin</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Цыбуля</dc:creator>
  <cp:lastModifiedBy>Учитель</cp:lastModifiedBy>
  <cp:revision>38</cp:revision>
  <dcterms:created xsi:type="dcterms:W3CDTF">2012-05-13T11:02:24Z</dcterms:created>
  <dcterms:modified xsi:type="dcterms:W3CDTF">2015-04-17T08:29:29Z</dcterms:modified>
</cp:coreProperties>
</file>