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638" r:id="rId2"/>
    <p:sldId id="743" r:id="rId3"/>
    <p:sldId id="641" r:id="rId4"/>
    <p:sldId id="769" r:id="rId5"/>
    <p:sldId id="712" r:id="rId6"/>
    <p:sldId id="669" r:id="rId7"/>
    <p:sldId id="828" r:id="rId8"/>
    <p:sldId id="662" r:id="rId9"/>
    <p:sldId id="850" r:id="rId10"/>
    <p:sldId id="663" r:id="rId11"/>
    <p:sldId id="708" r:id="rId12"/>
    <p:sldId id="848" r:id="rId13"/>
    <p:sldId id="851" r:id="rId14"/>
    <p:sldId id="849" r:id="rId15"/>
    <p:sldId id="852" r:id="rId16"/>
    <p:sldId id="752" r:id="rId17"/>
    <p:sldId id="753" r:id="rId18"/>
    <p:sldId id="759" r:id="rId19"/>
    <p:sldId id="760" r:id="rId20"/>
    <p:sldId id="781" r:id="rId21"/>
    <p:sldId id="853" r:id="rId22"/>
    <p:sldId id="782" r:id="rId23"/>
    <p:sldId id="784" r:id="rId24"/>
    <p:sldId id="785" r:id="rId25"/>
    <p:sldId id="682" r:id="rId26"/>
    <p:sldId id="728" r:id="rId27"/>
    <p:sldId id="854" r:id="rId28"/>
    <p:sldId id="674" r:id="rId29"/>
    <p:sldId id="758" r:id="rId30"/>
    <p:sldId id="675" r:id="rId31"/>
    <p:sldId id="677" r:id="rId32"/>
    <p:sldId id="794" r:id="rId33"/>
    <p:sldId id="795" r:id="rId34"/>
    <p:sldId id="748" r:id="rId35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71F03"/>
    <a:srgbClr val="FFEAD5"/>
    <a:srgbClr val="FFFF99"/>
    <a:srgbClr val="F6FDB1"/>
    <a:srgbClr val="FDF9A1"/>
    <a:srgbClr val="FFD9B3"/>
    <a:srgbClr val="FFFF66"/>
    <a:srgbClr val="FF3300"/>
    <a:srgbClr val="009900"/>
    <a:srgbClr val="DDF2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55" autoAdjust="0"/>
    <p:restoredTop sz="39848" autoAdjust="0"/>
  </p:normalViewPr>
  <p:slideViewPr>
    <p:cSldViewPr>
      <p:cViewPr>
        <p:scale>
          <a:sx n="70" d="100"/>
          <a:sy n="70" d="100"/>
        </p:scale>
        <p:origin x="-10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511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3043DF8-A02D-4BF7-B325-430981BFBC5F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99C4DB-70AB-4C18-B30B-B9DC7B2525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4300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76244-A64F-461E-958B-5BBBC171E1CF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E5E1D-CFA0-497E-AD14-28D9751690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979F8-E168-4C47-A482-B515288BD5C2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3DDA4-BD47-4BA3-9032-7845C6B840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28266-4E22-481B-955B-EE591E40286D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095F2-C11A-4C5C-8672-21D04152E7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113A9-51CD-4060-9B26-05238DB7793A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43BE8-8F26-4DD5-A387-EDA9945FEC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1B7BB-5431-472A-B7EE-20A77D4D3BA4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68CBE-8BFD-4FE8-A860-5133DD9B57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F6D4D-3EC4-4A75-BA4E-418D1E1BCB2B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E93EE-1D36-4803-B859-1503D8F86B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D8E64-A3A8-4167-915B-96912454D536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2FC42-D07A-4D7A-9091-F7CBAF112C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2805B-9B99-4E20-A775-258145CED4AE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6D3C9-A2D7-47C0-9F7B-5BB15DC35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B16DE-F707-4A10-B64A-6913911FAC7D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A96CF-3AE6-4907-8CAB-4F90D4584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DE4D3-C35B-4FE8-BEA6-6DDD041B1270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AFF29-54FC-45C3-AA59-81FECF2FD6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CC40D-939D-4C9B-8603-CBBA9840F280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4F6BD-9802-476E-BBAA-F6D855A286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E2BAAC-A8A7-42A3-AE83-954B1A73EA4D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BB3414-2D58-42B0-BF9C-BB033DB23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9"/>
          <p:cNvSpPr txBox="1">
            <a:spLocks noChangeArrowheads="1"/>
          </p:cNvSpPr>
          <p:nvPr/>
        </p:nvSpPr>
        <p:spPr bwMode="auto">
          <a:xfrm>
            <a:off x="827088" y="3357563"/>
            <a:ext cx="8064500" cy="13112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80010" tIns="40005" rIns="80010" bIns="40005">
            <a:spAutoFit/>
          </a:bodyPr>
          <a:lstStyle/>
          <a:p>
            <a:pPr algn="r"/>
            <a:r>
              <a:rPr lang="ru-RU" altLang="ru-RU" sz="2000" b="1" dirty="0"/>
              <a:t>Федеральный закон от 3 августа 2018 г. № </a:t>
            </a:r>
            <a:r>
              <a:rPr lang="ru-RU" sz="2000" b="1" dirty="0"/>
              <a:t>337-ФЗ</a:t>
            </a:r>
          </a:p>
          <a:p>
            <a:pPr algn="r"/>
            <a:r>
              <a:rPr lang="ru-RU" altLang="ru-RU" sz="2000" b="1" dirty="0">
                <a:cs typeface="Arial" charset="0"/>
              </a:rPr>
              <a:t>«</a:t>
            </a:r>
            <a:r>
              <a:rPr lang="ru-RU" altLang="ru-RU" sz="2000" b="1" dirty="0"/>
              <a:t>О внесении изменений в отдельные </a:t>
            </a:r>
          </a:p>
          <a:p>
            <a:pPr algn="r"/>
            <a:r>
              <a:rPr lang="ru-RU" altLang="ru-RU" sz="2000" b="1" dirty="0"/>
              <a:t>законодательные акты Российской Федерации </a:t>
            </a:r>
          </a:p>
          <a:p>
            <a:pPr algn="r"/>
            <a:r>
              <a:rPr lang="ru-RU" altLang="ru-RU" sz="2000" b="1" dirty="0"/>
              <a:t>в части совершенствования целевого обучения</a:t>
            </a:r>
            <a:r>
              <a:rPr lang="ru-RU" altLang="ru-RU" sz="2000" b="1" dirty="0">
                <a:cs typeface="Arial" charset="0"/>
              </a:rPr>
              <a:t>»</a:t>
            </a:r>
          </a:p>
        </p:txBody>
      </p:sp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614363" y="1341438"/>
            <a:ext cx="6910387" cy="120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3200" b="1" i="1" dirty="0">
                <a:solidFill>
                  <a:srgbClr val="871F03"/>
                </a:solidFill>
                <a:ea typeface="Microsoft YaHei"/>
                <a:cs typeface="Arial" charset="0"/>
              </a:rPr>
              <a:t/>
            </a:r>
            <a:br>
              <a:rPr lang="ru-RU" altLang="ru-RU" sz="3200" b="1" i="1" dirty="0">
                <a:solidFill>
                  <a:srgbClr val="871F03"/>
                </a:solidFill>
                <a:ea typeface="Microsoft YaHei"/>
                <a:cs typeface="Arial" charset="0"/>
              </a:rPr>
            </a:br>
            <a:r>
              <a:rPr lang="ru-RU" altLang="ru-RU" sz="3200" b="1" dirty="0">
                <a:solidFill>
                  <a:srgbClr val="871F03"/>
                </a:solidFill>
                <a:ea typeface="Microsoft YaHei"/>
                <a:cs typeface="Arial" charset="0"/>
              </a:rPr>
              <a:t>Изменения в законодательстве Российской Федерации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3200" b="1" dirty="0">
                <a:solidFill>
                  <a:srgbClr val="871F03"/>
                </a:solidFill>
                <a:ea typeface="Microsoft YaHei"/>
                <a:cs typeface="Arial" charset="0"/>
              </a:rPr>
              <a:t>по вопросам целевого обучения и приема на целевое обучение</a:t>
            </a:r>
            <a:endParaRPr lang="ru-RU" altLang="ru-RU" sz="3200" dirty="0">
              <a:solidFill>
                <a:srgbClr val="871F03"/>
              </a:solidFill>
              <a:ea typeface="Microsoft YaHei"/>
              <a:cs typeface="Arial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z="3200" b="1" dirty="0">
              <a:solidFill>
                <a:srgbClr val="871F03"/>
              </a:solidFill>
              <a:ea typeface="Microsoft YaHei"/>
              <a:cs typeface="Arial" charset="0"/>
            </a:endParaRPr>
          </a:p>
        </p:txBody>
      </p:sp>
      <p:grpSp>
        <p:nvGrpSpPr>
          <p:cNvPr id="14339" name="Group 7"/>
          <p:cNvGrpSpPr>
            <a:grpSpLocks/>
          </p:cNvGrpSpPr>
          <p:nvPr/>
        </p:nvGrpSpPr>
        <p:grpSpPr bwMode="auto">
          <a:xfrm>
            <a:off x="3708400" y="4697413"/>
            <a:ext cx="5316538" cy="142875"/>
            <a:chOff x="1822" y="3249"/>
            <a:chExt cx="3734" cy="90"/>
          </a:xfrm>
        </p:grpSpPr>
        <p:sp>
          <p:nvSpPr>
            <p:cNvPr id="14341" name="Line 8"/>
            <p:cNvSpPr>
              <a:spLocks noChangeShapeType="1"/>
            </p:cNvSpPr>
            <p:nvPr/>
          </p:nvSpPr>
          <p:spPr bwMode="auto">
            <a:xfrm>
              <a:off x="1822" y="3249"/>
              <a:ext cx="3554" cy="0"/>
            </a:xfrm>
            <a:prstGeom prst="line">
              <a:avLst/>
            </a:prstGeom>
            <a:noFill/>
            <a:ln w="19050" cap="sq">
              <a:solidFill>
                <a:srgbClr val="7B0F1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2" name="Line 9"/>
            <p:cNvSpPr>
              <a:spLocks noChangeShapeType="1"/>
            </p:cNvSpPr>
            <p:nvPr/>
          </p:nvSpPr>
          <p:spPr bwMode="auto">
            <a:xfrm>
              <a:off x="1912" y="3294"/>
              <a:ext cx="3554" cy="0"/>
            </a:xfrm>
            <a:prstGeom prst="line">
              <a:avLst/>
            </a:prstGeom>
            <a:noFill/>
            <a:ln w="19050" cap="sq">
              <a:solidFill>
                <a:srgbClr val="7B0F1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3" name="Line 10"/>
            <p:cNvSpPr>
              <a:spLocks noChangeShapeType="1"/>
            </p:cNvSpPr>
            <p:nvPr/>
          </p:nvSpPr>
          <p:spPr bwMode="auto">
            <a:xfrm>
              <a:off x="2002" y="3339"/>
              <a:ext cx="3554" cy="0"/>
            </a:xfrm>
            <a:prstGeom prst="line">
              <a:avLst/>
            </a:prstGeom>
            <a:noFill/>
            <a:ln w="19050" cap="sq">
              <a:solidFill>
                <a:srgbClr val="7B0F1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9"/>
          <p:cNvSpPr txBox="1">
            <a:spLocks noChangeArrowheads="1"/>
          </p:cNvSpPr>
          <p:nvPr/>
        </p:nvSpPr>
        <p:spPr bwMode="auto">
          <a:xfrm>
            <a:off x="215900" y="998538"/>
            <a:ext cx="8820150" cy="10160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 u="sng">
                <a:solidFill>
                  <a:srgbClr val="CC3300"/>
                </a:solidFill>
              </a:rPr>
              <a:t>После вступления в силу Федерального закона № </a:t>
            </a:r>
            <a:r>
              <a:rPr lang="ru-RU" sz="2000" b="1" u="sng">
                <a:solidFill>
                  <a:srgbClr val="C00000"/>
                </a:solidFill>
              </a:rPr>
              <a:t>337-ФЗ:</a:t>
            </a:r>
          </a:p>
          <a:p>
            <a:pPr algn="ctr"/>
            <a:r>
              <a:rPr lang="ru-RU" altLang="ru-RU" sz="2000"/>
              <a:t>при приеме на целевое обучение – </a:t>
            </a:r>
          </a:p>
          <a:p>
            <a:pPr algn="ctr"/>
            <a:r>
              <a:rPr lang="ru-RU" altLang="ru-RU" sz="2000"/>
              <a:t>1 договор – </a:t>
            </a:r>
            <a:r>
              <a:rPr lang="ru-RU" altLang="ru-RU" sz="2000">
                <a:cs typeface="Arial" charset="0"/>
              </a:rPr>
              <a:t>договор о целевом обучении</a:t>
            </a:r>
            <a:endParaRPr lang="ru-RU" altLang="ru-RU" sz="2000" b="1" u="sng">
              <a:solidFill>
                <a:srgbClr val="CC3300"/>
              </a:solidFill>
            </a:endParaRPr>
          </a:p>
        </p:txBody>
      </p:sp>
      <p:grpSp>
        <p:nvGrpSpPr>
          <p:cNvPr id="25602" name="Группа 7"/>
          <p:cNvGrpSpPr>
            <a:grpSpLocks/>
          </p:cNvGrpSpPr>
          <p:nvPr/>
        </p:nvGrpSpPr>
        <p:grpSpPr bwMode="auto">
          <a:xfrm>
            <a:off x="3779838" y="5037138"/>
            <a:ext cx="2087562" cy="1116012"/>
            <a:chOff x="2808288" y="2292350"/>
            <a:chExt cx="2654300" cy="1042988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2808288" y="2292350"/>
              <a:ext cx="2624023" cy="1042988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2808288" y="2292350"/>
              <a:ext cx="2654300" cy="1042988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E6D26629-B04D-43E4-BBE0-31DE3EA4E3AC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5606" name="Text Box 9"/>
          <p:cNvSpPr txBox="1">
            <a:spLocks noChangeArrowheads="1"/>
          </p:cNvSpPr>
          <p:nvPr/>
        </p:nvSpPr>
        <p:spPr bwMode="auto">
          <a:xfrm>
            <a:off x="2133600" y="3187700"/>
            <a:ext cx="2941638" cy="12001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>
                <a:cs typeface="Arial" charset="0"/>
              </a:rPr>
              <a:t>Договор </a:t>
            </a:r>
          </a:p>
          <a:p>
            <a:r>
              <a:rPr lang="ru-RU" altLang="ru-RU" sz="2400">
                <a:cs typeface="Arial" charset="0"/>
              </a:rPr>
              <a:t>о целевом обучении</a:t>
            </a:r>
          </a:p>
        </p:txBody>
      </p:sp>
      <p:sp>
        <p:nvSpPr>
          <p:cNvPr id="25607" name="Text Box 9"/>
          <p:cNvSpPr txBox="1">
            <a:spLocks noChangeArrowheads="1"/>
          </p:cNvSpPr>
          <p:nvPr/>
        </p:nvSpPr>
        <p:spPr bwMode="auto">
          <a:xfrm>
            <a:off x="477838" y="4602163"/>
            <a:ext cx="3086100" cy="5842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>
                <a:cs typeface="Arial" charset="0"/>
              </a:rPr>
              <a:t>Заказчик</a:t>
            </a:r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468313" y="2500313"/>
            <a:ext cx="3095625" cy="46037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>
                <a:cs typeface="Arial" charset="0"/>
              </a:rPr>
              <a:t>Гражданин</a:t>
            </a:r>
          </a:p>
        </p:txBody>
      </p:sp>
      <p:sp>
        <p:nvSpPr>
          <p:cNvPr id="25609" name="Двойная стрелка влево/вправо 2"/>
          <p:cNvSpPr>
            <a:spLocks noChangeArrowheads="1"/>
          </p:cNvSpPr>
          <p:nvPr/>
        </p:nvSpPr>
        <p:spPr bwMode="auto">
          <a:xfrm rot="5400000">
            <a:off x="1199357" y="3615531"/>
            <a:ext cx="1631950" cy="341313"/>
          </a:xfrm>
          <a:prstGeom prst="leftRightArrow">
            <a:avLst>
              <a:gd name="adj1" fmla="val 50000"/>
              <a:gd name="adj2" fmla="val 34643"/>
            </a:avLst>
          </a:prstGeom>
          <a:solidFill>
            <a:srgbClr val="871F03"/>
          </a:solidFill>
          <a:ln w="25400" algn="ctr">
            <a:solidFill>
              <a:srgbClr val="871F03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/>
            <a:endParaRPr lang="ru-RU" sz="2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0" name="Двойная стрелка влево/вправо 29"/>
          <p:cNvSpPr/>
          <p:nvPr/>
        </p:nvSpPr>
        <p:spPr>
          <a:xfrm>
            <a:off x="3563938" y="4754563"/>
            <a:ext cx="2519362" cy="282575"/>
          </a:xfrm>
          <a:prstGeom prst="leftRightArrow">
            <a:avLst/>
          </a:prstGeom>
          <a:solidFill>
            <a:srgbClr val="871F03"/>
          </a:solidFill>
          <a:ln>
            <a:solidFill>
              <a:srgbClr val="871F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11" name="Text Box 9"/>
          <p:cNvSpPr txBox="1">
            <a:spLocks noChangeArrowheads="1"/>
          </p:cNvSpPr>
          <p:nvPr/>
        </p:nvSpPr>
        <p:spPr bwMode="auto">
          <a:xfrm>
            <a:off x="3563938" y="5037138"/>
            <a:ext cx="2519362" cy="12001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>
                <a:cs typeface="Arial" charset="0"/>
              </a:rPr>
              <a:t>Договор </a:t>
            </a:r>
          </a:p>
          <a:p>
            <a:pPr algn="ctr"/>
            <a:r>
              <a:rPr lang="ru-RU" altLang="ru-RU" sz="2400">
                <a:cs typeface="Arial" charset="0"/>
              </a:rPr>
              <a:t>о целевом приеме </a:t>
            </a:r>
          </a:p>
        </p:txBody>
      </p:sp>
      <p:sp>
        <p:nvSpPr>
          <p:cNvPr id="25612" name="Text Box 9"/>
          <p:cNvSpPr txBox="1">
            <a:spLocks noChangeArrowheads="1"/>
          </p:cNvSpPr>
          <p:nvPr/>
        </p:nvSpPr>
        <p:spPr bwMode="auto">
          <a:xfrm>
            <a:off x="6083300" y="4351338"/>
            <a:ext cx="2728913" cy="180181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>
                <a:cs typeface="Arial" charset="0"/>
              </a:rPr>
              <a:t>Вуз </a:t>
            </a:r>
          </a:p>
          <a:p>
            <a:pPr algn="ctr"/>
            <a:r>
              <a:rPr lang="ru-RU" altLang="ru-RU" sz="2000">
                <a:cs typeface="Arial" charset="0"/>
              </a:rPr>
              <a:t>(организация, осуществляющая образовательную деятельность)</a:t>
            </a:r>
            <a:endParaRPr lang="ru-RU" altLang="ru-RU" sz="3200">
              <a:cs typeface="Arial" charset="0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Стороны договора</a:t>
            </a:r>
            <a:endParaRPr lang="ru-RU" altLang="ru-RU" sz="2400" b="1" dirty="0">
              <a:solidFill>
                <a:srgbClr val="7B0F1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9"/>
          <p:cNvSpPr txBox="1">
            <a:spLocks noChangeArrowheads="1"/>
          </p:cNvSpPr>
          <p:nvPr/>
        </p:nvSpPr>
        <p:spPr bwMode="auto">
          <a:xfrm>
            <a:off x="2033588" y="2622550"/>
            <a:ext cx="2460625" cy="584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600"/>
              <a:t>Договор </a:t>
            </a:r>
          </a:p>
          <a:p>
            <a:r>
              <a:rPr lang="ru-RU" altLang="ru-RU" sz="1600"/>
              <a:t>о целевом обучении</a:t>
            </a:r>
          </a:p>
        </p:txBody>
      </p:sp>
      <p:sp>
        <p:nvSpPr>
          <p:cNvPr id="27650" name="Text Box 9"/>
          <p:cNvSpPr txBox="1">
            <a:spLocks noChangeArrowheads="1"/>
          </p:cNvSpPr>
          <p:nvPr/>
        </p:nvSpPr>
        <p:spPr bwMode="auto">
          <a:xfrm>
            <a:off x="4430713" y="3287713"/>
            <a:ext cx="2517775" cy="36988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/>
              <a:t>Вуз</a:t>
            </a:r>
          </a:p>
        </p:txBody>
      </p:sp>
      <p:sp>
        <p:nvSpPr>
          <p:cNvPr id="27651" name="Text Box 9"/>
          <p:cNvSpPr txBox="1">
            <a:spLocks noChangeArrowheads="1"/>
          </p:cNvSpPr>
          <p:nvPr/>
        </p:nvSpPr>
        <p:spPr bwMode="auto">
          <a:xfrm>
            <a:off x="755650" y="3287713"/>
            <a:ext cx="2279650" cy="36988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/>
              <a:t>Заказчик</a:t>
            </a:r>
          </a:p>
        </p:txBody>
      </p:sp>
      <p:sp>
        <p:nvSpPr>
          <p:cNvPr id="27652" name="Text Box 9"/>
          <p:cNvSpPr txBox="1">
            <a:spLocks noChangeArrowheads="1"/>
          </p:cNvSpPr>
          <p:nvPr/>
        </p:nvSpPr>
        <p:spPr bwMode="auto">
          <a:xfrm>
            <a:off x="755650" y="2205038"/>
            <a:ext cx="2279650" cy="36988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/>
              <a:t>Гражданин</a:t>
            </a:r>
          </a:p>
        </p:txBody>
      </p:sp>
      <p:sp>
        <p:nvSpPr>
          <p:cNvPr id="44" name="Двойная стрелка влево/вправо 43"/>
          <p:cNvSpPr>
            <a:spLocks noChangeArrowheads="1"/>
          </p:cNvSpPr>
          <p:nvPr/>
        </p:nvSpPr>
        <p:spPr bwMode="auto">
          <a:xfrm rot="5400000">
            <a:off x="1555750" y="2744788"/>
            <a:ext cx="681038" cy="341312"/>
          </a:xfrm>
          <a:prstGeom prst="leftRightArrow">
            <a:avLst>
              <a:gd name="adj1" fmla="val 50000"/>
              <a:gd name="adj2" fmla="val 34262"/>
            </a:avLst>
          </a:prstGeom>
          <a:solidFill>
            <a:srgbClr val="871F03"/>
          </a:solidFill>
          <a:ln w="25400" algn="ctr">
            <a:solidFill>
              <a:srgbClr val="871F03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45" name="Двойная стрелка влево/вправо 44"/>
          <p:cNvSpPr/>
          <p:nvPr/>
        </p:nvSpPr>
        <p:spPr>
          <a:xfrm>
            <a:off x="3068638" y="3330575"/>
            <a:ext cx="1362075" cy="284163"/>
          </a:xfrm>
          <a:prstGeom prst="leftRightArrow">
            <a:avLst/>
          </a:prstGeom>
          <a:solidFill>
            <a:srgbClr val="871F03"/>
          </a:solidFill>
          <a:ln>
            <a:solidFill>
              <a:srgbClr val="871F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655" name="Text Box 9"/>
          <p:cNvSpPr txBox="1">
            <a:spLocks noChangeArrowheads="1"/>
          </p:cNvSpPr>
          <p:nvPr/>
        </p:nvSpPr>
        <p:spPr bwMode="auto">
          <a:xfrm>
            <a:off x="1639888" y="3678238"/>
            <a:ext cx="4219575" cy="585787"/>
          </a:xfrm>
          <a:prstGeom prst="rect">
            <a:avLst/>
          </a:prstGeom>
          <a:solidFill>
            <a:srgbClr val="FFD9B3"/>
          </a:solidFill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600"/>
              <a:t>Обязанность вуза провести прием </a:t>
            </a:r>
          </a:p>
          <a:p>
            <a:pPr algn="ctr"/>
            <a:r>
              <a:rPr lang="ru-RU" altLang="ru-RU" sz="1600"/>
              <a:t>на целевое обучение (норма закона)</a:t>
            </a:r>
          </a:p>
        </p:txBody>
      </p:sp>
      <p:sp>
        <p:nvSpPr>
          <p:cNvPr id="27656" name="Text Box 9"/>
          <p:cNvSpPr txBox="1">
            <a:spLocks noChangeArrowheads="1"/>
          </p:cNvSpPr>
          <p:nvPr/>
        </p:nvSpPr>
        <p:spPr bwMode="auto">
          <a:xfrm>
            <a:off x="250825" y="4910138"/>
            <a:ext cx="8785225" cy="4000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/>
              <a:t>Заказчик не связан договором с конкретным вузом</a:t>
            </a:r>
          </a:p>
        </p:txBody>
      </p:sp>
      <p:sp>
        <p:nvSpPr>
          <p:cNvPr id="27657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40C39112-7BA9-404B-85F5-AB7BD6F27E0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7659" name="Text Box 9"/>
          <p:cNvSpPr txBox="1">
            <a:spLocks noChangeArrowheads="1"/>
          </p:cNvSpPr>
          <p:nvPr/>
        </p:nvSpPr>
        <p:spPr bwMode="auto">
          <a:xfrm>
            <a:off x="250825" y="5303838"/>
            <a:ext cx="8785225" cy="13239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/>
              <a:t>Как следствие этого, абитуриент может поступать как «целевик» </a:t>
            </a:r>
          </a:p>
          <a:p>
            <a:pPr algn="ctr"/>
            <a:r>
              <a:rPr lang="ru-RU" altLang="ru-RU" sz="2000"/>
              <a:t>в любой вуз, в котором имеется соответствующее направление подготовки (специальность) (по программам бакалавриата </a:t>
            </a:r>
          </a:p>
          <a:p>
            <a:pPr algn="ctr"/>
            <a:r>
              <a:rPr lang="ru-RU" altLang="ru-RU" sz="2000"/>
              <a:t>и специалитета – в 5 вузов согласно Порядку приема)</a:t>
            </a:r>
          </a:p>
        </p:txBody>
      </p:sp>
      <p:sp>
        <p:nvSpPr>
          <p:cNvPr id="27660" name="AutoShape 43"/>
          <p:cNvSpPr>
            <a:spLocks noChangeArrowheads="1"/>
          </p:cNvSpPr>
          <p:nvPr/>
        </p:nvSpPr>
        <p:spPr bwMode="auto">
          <a:xfrm rot="5400000">
            <a:off x="3532981" y="4109244"/>
            <a:ext cx="614363" cy="923925"/>
          </a:xfrm>
          <a:prstGeom prst="rightArrow">
            <a:avLst>
              <a:gd name="adj1" fmla="val 54500"/>
              <a:gd name="adj2" fmla="val 48245"/>
            </a:avLst>
          </a:prstGeom>
          <a:solidFill>
            <a:schemeClr val="bg1"/>
          </a:solidFill>
          <a:ln w="76200">
            <a:solidFill>
              <a:srgbClr val="8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  <p:sp>
        <p:nvSpPr>
          <p:cNvPr id="27661" name="Text Box 9"/>
          <p:cNvSpPr txBox="1">
            <a:spLocks noChangeArrowheads="1"/>
          </p:cNvSpPr>
          <p:nvPr/>
        </p:nvSpPr>
        <p:spPr bwMode="auto">
          <a:xfrm>
            <a:off x="215900" y="998538"/>
            <a:ext cx="8820150" cy="10160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 u="sng">
                <a:solidFill>
                  <a:srgbClr val="CC3300"/>
                </a:solidFill>
              </a:rPr>
              <a:t>После вступления в силу Федерального закона № </a:t>
            </a:r>
            <a:r>
              <a:rPr lang="ru-RU" sz="2000" b="1" u="sng">
                <a:solidFill>
                  <a:srgbClr val="C00000"/>
                </a:solidFill>
              </a:rPr>
              <a:t>337-ФЗ:</a:t>
            </a:r>
          </a:p>
          <a:p>
            <a:pPr algn="ctr"/>
            <a:r>
              <a:rPr lang="ru-RU" altLang="ru-RU" sz="2000"/>
              <a:t>при приеме на целевое обучение – </a:t>
            </a:r>
          </a:p>
          <a:p>
            <a:pPr algn="ctr"/>
            <a:r>
              <a:rPr lang="ru-RU" altLang="ru-RU" sz="2000"/>
              <a:t>1 договор – </a:t>
            </a:r>
            <a:r>
              <a:rPr lang="ru-RU" altLang="ru-RU" sz="2000">
                <a:cs typeface="Arial" charset="0"/>
              </a:rPr>
              <a:t>договор о целевом обучении</a:t>
            </a:r>
            <a:endParaRPr lang="ru-RU" altLang="ru-RU" sz="2000" b="1" u="sng">
              <a:solidFill>
                <a:srgbClr val="CC3300"/>
              </a:solidFill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Стороны договора</a:t>
            </a:r>
            <a:endParaRPr lang="ru-RU" altLang="ru-RU" sz="2400" b="1" dirty="0">
              <a:solidFill>
                <a:srgbClr val="7B0F1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2138B2C1-F66D-4A17-9974-2D3D9CC41BD3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12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12812" y="192775"/>
            <a:ext cx="86090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3600" b="1" dirty="0" smtClean="0">
                <a:solidFill>
                  <a:srgbClr val="871F03"/>
                </a:solidFill>
              </a:rPr>
              <a:t>Особенности приема на целевое обучение в связи с отсутствием договора о целевом приеме</a:t>
            </a:r>
            <a:endParaRPr lang="ru-RU" altLang="ru-RU" sz="3600" b="1" dirty="0">
              <a:solidFill>
                <a:srgbClr val="871F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762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43"/>
          <p:cNvSpPr>
            <a:spLocks noChangeArrowheads="1"/>
          </p:cNvSpPr>
          <p:nvPr/>
        </p:nvSpPr>
        <p:spPr bwMode="auto">
          <a:xfrm rot="5400000">
            <a:off x="4343283" y="4564884"/>
            <a:ext cx="511830" cy="617538"/>
          </a:xfrm>
          <a:prstGeom prst="rightArrow">
            <a:avLst>
              <a:gd name="adj1" fmla="val 50000"/>
              <a:gd name="adj2" fmla="val 37488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sz="2400">
              <a:solidFill>
                <a:srgbClr val="7B0F19"/>
              </a:solidFill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2195736" y="1793965"/>
            <a:ext cx="6683705" cy="36933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b="1" dirty="0" smtClean="0">
                <a:solidFill>
                  <a:srgbClr val="C00000"/>
                </a:solidFill>
              </a:rPr>
              <a:t>Приказ Минобрнауки России от 31 августа </a:t>
            </a:r>
            <a:r>
              <a:rPr lang="ru-RU" b="1" dirty="0" smtClean="0">
                <a:solidFill>
                  <a:srgbClr val="C00000"/>
                </a:solidFill>
              </a:rPr>
              <a:t>2018 </a:t>
            </a:r>
            <a:r>
              <a:rPr lang="ru-RU" b="1" dirty="0">
                <a:solidFill>
                  <a:srgbClr val="C00000"/>
                </a:solidFill>
              </a:rPr>
              <a:t>г. № </a:t>
            </a:r>
            <a:r>
              <a:rPr lang="ru-RU" b="1" dirty="0" smtClean="0">
                <a:solidFill>
                  <a:srgbClr val="C00000"/>
                </a:solidFill>
              </a:rPr>
              <a:t>36н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233413" y="1166144"/>
            <a:ext cx="8646028" cy="634789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 lIns="80010" tIns="40005" rIns="80010" bIns="40005">
            <a:spAutoFit/>
          </a:bodyPr>
          <a:lstStyle/>
          <a:p>
            <a:r>
              <a:rPr lang="ru-RU" b="1" dirty="0"/>
              <a:t>Изменения, </a:t>
            </a:r>
            <a:r>
              <a:rPr lang="ru-RU" b="1" dirty="0" smtClean="0"/>
              <a:t>внесенные </a:t>
            </a:r>
            <a:r>
              <a:rPr lang="ru-RU" b="1" dirty="0"/>
              <a:t>в Порядок </a:t>
            </a:r>
            <a:r>
              <a:rPr lang="ru-RU" b="1" dirty="0" smtClean="0"/>
              <a:t>приема на обучение </a:t>
            </a:r>
            <a:r>
              <a:rPr lang="ru-RU" altLang="ru-RU" b="1" dirty="0" smtClean="0"/>
              <a:t>по </a:t>
            </a:r>
            <a:r>
              <a:rPr lang="ru-RU" altLang="ru-RU" b="1" dirty="0"/>
              <a:t>программам бакалавриата, программам специалитета, </a:t>
            </a:r>
            <a:r>
              <a:rPr lang="ru-RU" altLang="ru-RU" b="1" dirty="0" smtClean="0"/>
              <a:t>программам магистратуры</a:t>
            </a:r>
            <a:endParaRPr lang="ru-RU" b="1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2138B2C1-F66D-4A17-9974-2D3D9CC41BD3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13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46417" y="3294299"/>
            <a:ext cx="8705563" cy="132343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dirty="0" smtClean="0"/>
              <a:t>К поступающему не предъявляется требование представления заявления о согласии на зачисление (при приеме в </a:t>
            </a:r>
            <a:r>
              <a:rPr lang="ru-RU" altLang="ru-RU" sz="2000" dirty="0" smtClean="0"/>
              <a:t>бакалавриат, специалитет, магистратуру) </a:t>
            </a:r>
            <a:r>
              <a:rPr lang="ru-RU" sz="2000" dirty="0" smtClean="0"/>
              <a:t>и оригинала </a:t>
            </a:r>
            <a:r>
              <a:rPr lang="ru-RU" sz="2000" dirty="0"/>
              <a:t>документа </a:t>
            </a:r>
            <a:r>
              <a:rPr lang="ru-RU" sz="2000" dirty="0" smtClean="0"/>
              <a:t>об образовании установленного </a:t>
            </a:r>
            <a:r>
              <a:rPr lang="ru-RU" sz="2000" dirty="0"/>
              <a:t>образца </a:t>
            </a:r>
            <a:r>
              <a:rPr lang="ru-RU" sz="2000" dirty="0" smtClean="0"/>
              <a:t>одновременно с </a:t>
            </a:r>
            <a:r>
              <a:rPr lang="ru-RU" sz="2000" dirty="0"/>
              <a:t>подачей </a:t>
            </a:r>
            <a:r>
              <a:rPr lang="ru-RU" sz="2000" dirty="0" smtClean="0"/>
              <a:t>заявления о приеме</a:t>
            </a:r>
            <a:endParaRPr lang="ru-RU" sz="1000" dirty="0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12812" y="192775"/>
            <a:ext cx="86090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871F03"/>
                </a:solidFill>
              </a:rPr>
              <a:t>Возможность поступления на целевое обучение </a:t>
            </a:r>
          </a:p>
          <a:p>
            <a:r>
              <a:rPr lang="ru-RU" altLang="ru-RU" sz="2400" b="1" dirty="0" smtClean="0">
                <a:solidFill>
                  <a:srgbClr val="871F03"/>
                </a:solidFill>
              </a:rPr>
              <a:t>в пределах квоты в несколько организаций</a:t>
            </a:r>
            <a:endParaRPr lang="ru-RU" altLang="ru-RU" sz="2400" b="1" dirty="0">
              <a:solidFill>
                <a:srgbClr val="871F03"/>
              </a:solidFill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46417" y="5099700"/>
            <a:ext cx="8705564" cy="15696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 smtClean="0"/>
              <a:t>Абитуриент может </a:t>
            </a:r>
            <a:r>
              <a:rPr lang="ru-RU" altLang="ru-RU" sz="2400" dirty="0"/>
              <a:t>поступать как «</a:t>
            </a:r>
            <a:r>
              <a:rPr lang="ru-RU" altLang="ru-RU" sz="2400" dirty="0" err="1"/>
              <a:t>целевик</a:t>
            </a:r>
            <a:r>
              <a:rPr lang="ru-RU" altLang="ru-RU" sz="2400" dirty="0"/>
              <a:t>» </a:t>
            </a:r>
            <a:r>
              <a:rPr lang="ru-RU" altLang="ru-RU" sz="2400" dirty="0" smtClean="0"/>
              <a:t>в несколько организаций, в которых </a:t>
            </a:r>
            <a:r>
              <a:rPr lang="ru-RU" altLang="ru-RU" sz="2400" dirty="0"/>
              <a:t>имеется соответствующее направление подготовки (специальность) </a:t>
            </a:r>
            <a:endParaRPr lang="ru-RU" altLang="ru-RU" sz="2400" dirty="0" smtClean="0"/>
          </a:p>
          <a:p>
            <a:pPr algn="ctr"/>
            <a:r>
              <a:rPr lang="ru-RU" altLang="ru-RU" sz="2400" dirty="0" smtClean="0"/>
              <a:t>(</a:t>
            </a:r>
            <a:r>
              <a:rPr lang="ru-RU" altLang="ru-RU" sz="2400" dirty="0"/>
              <a:t>по программам бакалавриата </a:t>
            </a:r>
            <a:r>
              <a:rPr lang="ru-RU" altLang="ru-RU" sz="2400" dirty="0" smtClean="0"/>
              <a:t>и </a:t>
            </a:r>
            <a:r>
              <a:rPr lang="ru-RU" altLang="ru-RU" sz="2400" dirty="0"/>
              <a:t>специалитета </a:t>
            </a:r>
            <a:r>
              <a:rPr lang="ru-RU" altLang="ru-RU" sz="2400" dirty="0" smtClean="0"/>
              <a:t>– </a:t>
            </a:r>
            <a:r>
              <a:rPr lang="ru-RU" altLang="ru-RU" sz="2400" dirty="0"/>
              <a:t>в 5 </a:t>
            </a:r>
            <a:r>
              <a:rPr lang="ru-RU" altLang="ru-RU" sz="2400" dirty="0" smtClean="0"/>
              <a:t>вузов)</a:t>
            </a:r>
            <a:endParaRPr lang="ru-RU" altLang="ru-RU" sz="2400" dirty="0"/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246417" y="2163297"/>
            <a:ext cx="8633023" cy="634789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 lIns="80010" tIns="40005" rIns="80010" bIns="40005">
            <a:spAutoFit/>
          </a:bodyPr>
          <a:lstStyle/>
          <a:p>
            <a:r>
              <a:rPr lang="ru-RU" b="1" dirty="0"/>
              <a:t>Изменения, </a:t>
            </a:r>
            <a:r>
              <a:rPr lang="ru-RU" b="1" dirty="0" smtClean="0"/>
              <a:t>внесенные </a:t>
            </a:r>
            <a:r>
              <a:rPr lang="ru-RU" b="1" dirty="0"/>
              <a:t>в Порядок </a:t>
            </a:r>
            <a:r>
              <a:rPr lang="ru-RU" b="1" dirty="0" smtClean="0"/>
              <a:t>приема на обучение </a:t>
            </a:r>
            <a:r>
              <a:rPr lang="ru-RU" altLang="ru-RU" b="1" dirty="0" smtClean="0"/>
              <a:t>по </a:t>
            </a:r>
            <a:r>
              <a:rPr lang="ru-RU" altLang="ru-RU" b="1" dirty="0"/>
              <a:t>программам </a:t>
            </a:r>
            <a:r>
              <a:rPr lang="ru-RU" altLang="ru-RU" b="1" dirty="0" smtClean="0"/>
              <a:t>аспирантуры</a:t>
            </a:r>
            <a:endParaRPr lang="ru-RU" b="1" dirty="0"/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2195736" y="2481763"/>
            <a:ext cx="6683705" cy="36933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b="1" dirty="0" smtClean="0">
                <a:solidFill>
                  <a:srgbClr val="C00000"/>
                </a:solidFill>
              </a:rPr>
              <a:t>Приказ Минобрнауки России от 17 декабря </a:t>
            </a:r>
            <a:r>
              <a:rPr lang="ru-RU" b="1" dirty="0" smtClean="0">
                <a:solidFill>
                  <a:srgbClr val="C00000"/>
                </a:solidFill>
              </a:rPr>
              <a:t>2018 </a:t>
            </a:r>
            <a:r>
              <a:rPr lang="ru-RU" b="1" dirty="0">
                <a:solidFill>
                  <a:srgbClr val="C00000"/>
                </a:solidFill>
              </a:rPr>
              <a:t>г. № </a:t>
            </a:r>
            <a:r>
              <a:rPr lang="ru-RU" b="1" dirty="0" smtClean="0">
                <a:solidFill>
                  <a:srgbClr val="C00000"/>
                </a:solidFill>
              </a:rPr>
              <a:t>82н</a:t>
            </a:r>
          </a:p>
        </p:txBody>
      </p:sp>
    </p:spTree>
    <p:extLst>
      <p:ext uri="{BB962C8B-B14F-4D97-AF65-F5344CB8AC3E}">
        <p14:creationId xmlns:p14="http://schemas.microsoft.com/office/powerpoint/2010/main" xmlns="" val="320061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212746" y="3332599"/>
            <a:ext cx="8821738" cy="83099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dirty="0" smtClean="0"/>
              <a:t>При </a:t>
            </a:r>
            <a:r>
              <a:rPr lang="ru-RU" sz="2400" dirty="0"/>
              <a:t>подаче заявления о приеме на целевое обучение поступающий </a:t>
            </a:r>
            <a:r>
              <a:rPr lang="ru-RU" sz="2400" dirty="0" smtClean="0"/>
              <a:t>представляет (один из вариантов):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12746" y="4163596"/>
            <a:ext cx="4719294" cy="15696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копию </a:t>
            </a:r>
            <a:r>
              <a:rPr lang="ru-RU" sz="2400" b="1" dirty="0"/>
              <a:t>договора о целевом обучении, </a:t>
            </a:r>
            <a:r>
              <a:rPr lang="ru-RU" sz="2400" b="1" dirty="0" smtClean="0"/>
              <a:t>заверенную </a:t>
            </a:r>
            <a:r>
              <a:rPr lang="ru-RU" sz="2400" b="1" dirty="0"/>
              <a:t>заказчиком целевого </a:t>
            </a:r>
            <a:r>
              <a:rPr lang="ru-RU" sz="2400" b="1" dirty="0" smtClean="0"/>
              <a:t>обучения 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922494" y="4163596"/>
            <a:ext cx="4102444" cy="15696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незаверенную </a:t>
            </a:r>
            <a:r>
              <a:rPr lang="ru-RU" sz="2400" b="1" dirty="0"/>
              <a:t>копию указанного договора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с </a:t>
            </a:r>
            <a:r>
              <a:rPr lang="ru-RU" sz="2400" b="1" dirty="0"/>
              <a:t>предъявлением его </a:t>
            </a:r>
            <a:r>
              <a:rPr lang="ru-RU" sz="2400" b="1" dirty="0" smtClean="0"/>
              <a:t>оригинала</a:t>
            </a:r>
            <a:endParaRPr lang="ru-RU" sz="2400" b="1" dirty="0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2138B2C1-F66D-4A17-9974-2D3D9CC41BD3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14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12812" y="192775"/>
            <a:ext cx="86090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871F03"/>
                </a:solidFill>
              </a:rPr>
              <a:t>Представление договора о целевом обучении </a:t>
            </a:r>
          </a:p>
          <a:p>
            <a:r>
              <a:rPr lang="ru-RU" altLang="ru-RU" sz="2400" b="1" dirty="0" smtClean="0">
                <a:solidFill>
                  <a:srgbClr val="871F03"/>
                </a:solidFill>
              </a:rPr>
              <a:t>при поступлении</a:t>
            </a:r>
            <a:endParaRPr lang="ru-RU" altLang="ru-RU" sz="2400" b="1" dirty="0">
              <a:solidFill>
                <a:srgbClr val="871F03"/>
              </a:solidFill>
            </a:endParaRPr>
          </a:p>
          <a:p>
            <a:endParaRPr lang="ru-RU" altLang="ru-RU" sz="2400" b="1" dirty="0">
              <a:solidFill>
                <a:srgbClr val="871F03"/>
              </a:solidFill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195736" y="1793965"/>
            <a:ext cx="6683705" cy="36933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b="1" dirty="0" smtClean="0">
                <a:solidFill>
                  <a:srgbClr val="C00000"/>
                </a:solidFill>
              </a:rPr>
              <a:t>Приказ Минобрнауки России от 31 августа </a:t>
            </a:r>
            <a:r>
              <a:rPr lang="ru-RU" b="1" dirty="0" smtClean="0">
                <a:solidFill>
                  <a:srgbClr val="C00000"/>
                </a:solidFill>
              </a:rPr>
              <a:t>2018 </a:t>
            </a:r>
            <a:r>
              <a:rPr lang="ru-RU" b="1" dirty="0">
                <a:solidFill>
                  <a:srgbClr val="C00000"/>
                </a:solidFill>
              </a:rPr>
              <a:t>г. № </a:t>
            </a:r>
            <a:r>
              <a:rPr lang="ru-RU" b="1" dirty="0" smtClean="0">
                <a:solidFill>
                  <a:srgbClr val="C00000"/>
                </a:solidFill>
              </a:rPr>
              <a:t>36н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33413" y="1166144"/>
            <a:ext cx="8646028" cy="634789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 lIns="80010" tIns="40005" rIns="80010" bIns="40005">
            <a:spAutoFit/>
          </a:bodyPr>
          <a:lstStyle/>
          <a:p>
            <a:r>
              <a:rPr lang="ru-RU" b="1" dirty="0"/>
              <a:t>Изменения, </a:t>
            </a:r>
            <a:r>
              <a:rPr lang="ru-RU" b="1" dirty="0" smtClean="0"/>
              <a:t>внесенные </a:t>
            </a:r>
            <a:r>
              <a:rPr lang="ru-RU" b="1" dirty="0"/>
              <a:t>в Порядок </a:t>
            </a:r>
            <a:r>
              <a:rPr lang="ru-RU" b="1" dirty="0" smtClean="0"/>
              <a:t>приема на обучение </a:t>
            </a:r>
            <a:r>
              <a:rPr lang="ru-RU" altLang="ru-RU" b="1" dirty="0" smtClean="0"/>
              <a:t>по </a:t>
            </a:r>
            <a:r>
              <a:rPr lang="ru-RU" altLang="ru-RU" b="1" dirty="0"/>
              <a:t>программам бакалавриата, программам специалитета, </a:t>
            </a:r>
            <a:r>
              <a:rPr lang="ru-RU" altLang="ru-RU" b="1" dirty="0" smtClean="0"/>
              <a:t>программам магистратуры</a:t>
            </a:r>
            <a:endParaRPr lang="ru-RU" b="1" dirty="0"/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246417" y="2163297"/>
            <a:ext cx="8633023" cy="634789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 lIns="80010" tIns="40005" rIns="80010" bIns="40005">
            <a:spAutoFit/>
          </a:bodyPr>
          <a:lstStyle/>
          <a:p>
            <a:r>
              <a:rPr lang="ru-RU" b="1" dirty="0"/>
              <a:t>Изменения, </a:t>
            </a:r>
            <a:r>
              <a:rPr lang="ru-RU" b="1" dirty="0" smtClean="0"/>
              <a:t>внесенные </a:t>
            </a:r>
            <a:r>
              <a:rPr lang="ru-RU" b="1" dirty="0"/>
              <a:t>в Порядок </a:t>
            </a:r>
            <a:r>
              <a:rPr lang="ru-RU" b="1" dirty="0" smtClean="0"/>
              <a:t>приема на обучение </a:t>
            </a:r>
            <a:r>
              <a:rPr lang="ru-RU" altLang="ru-RU" b="1" dirty="0" smtClean="0"/>
              <a:t>по </a:t>
            </a:r>
            <a:r>
              <a:rPr lang="ru-RU" altLang="ru-RU" b="1" dirty="0"/>
              <a:t>программам </a:t>
            </a:r>
            <a:r>
              <a:rPr lang="ru-RU" altLang="ru-RU" b="1" dirty="0" smtClean="0"/>
              <a:t>аспирантуры</a:t>
            </a:r>
            <a:endParaRPr lang="ru-RU" b="1" dirty="0"/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195736" y="2481763"/>
            <a:ext cx="6683705" cy="36933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b="1" dirty="0" smtClean="0">
                <a:solidFill>
                  <a:srgbClr val="C00000"/>
                </a:solidFill>
              </a:rPr>
              <a:t>Приказ Минобрнауки России от 17 декабря </a:t>
            </a:r>
            <a:r>
              <a:rPr lang="ru-RU" b="1" dirty="0" smtClean="0">
                <a:solidFill>
                  <a:srgbClr val="C00000"/>
                </a:solidFill>
              </a:rPr>
              <a:t>2018 </a:t>
            </a:r>
            <a:r>
              <a:rPr lang="ru-RU" b="1" dirty="0">
                <a:solidFill>
                  <a:srgbClr val="C00000"/>
                </a:solidFill>
              </a:rPr>
              <a:t>г. № </a:t>
            </a:r>
            <a:r>
              <a:rPr lang="ru-RU" b="1" dirty="0" smtClean="0">
                <a:solidFill>
                  <a:srgbClr val="C00000"/>
                </a:solidFill>
              </a:rPr>
              <a:t>82н</a:t>
            </a:r>
          </a:p>
        </p:txBody>
      </p:sp>
    </p:spTree>
    <p:extLst>
      <p:ext uri="{BB962C8B-B14F-4D97-AF65-F5344CB8AC3E}">
        <p14:creationId xmlns:p14="http://schemas.microsoft.com/office/powerpoint/2010/main" xmlns="" val="365515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4400" b="1" dirty="0" smtClean="0">
                <a:solidFill>
                  <a:srgbClr val="871F03"/>
                </a:solidFill>
                <a:cs typeface="Arial" charset="0"/>
              </a:rPr>
              <a:t>Стороны договора.</a:t>
            </a:r>
          </a:p>
          <a:p>
            <a:r>
              <a:rPr lang="ru-RU" altLang="ru-RU" sz="3600" b="1" dirty="0" smtClean="0">
                <a:solidFill>
                  <a:srgbClr val="871F03"/>
                </a:solidFill>
                <a:cs typeface="Arial" charset="0"/>
              </a:rPr>
              <a:t>Возможность </a:t>
            </a:r>
            <a:r>
              <a:rPr lang="ru-RU" altLang="ru-RU" sz="3600" b="1" dirty="0">
                <a:solidFill>
                  <a:srgbClr val="871F03"/>
                </a:solidFill>
                <a:cs typeface="Arial" charset="0"/>
              </a:rPr>
              <a:t>включения работодателя и вуза </a:t>
            </a:r>
            <a:endParaRPr lang="ru-RU" altLang="ru-RU" sz="3600" b="1" dirty="0" smtClean="0">
              <a:solidFill>
                <a:srgbClr val="871F03"/>
              </a:solidFill>
              <a:cs typeface="Arial" charset="0"/>
            </a:endParaRPr>
          </a:p>
          <a:p>
            <a:r>
              <a:rPr lang="ru-RU" altLang="ru-RU" sz="3600" b="1" dirty="0" smtClean="0">
                <a:solidFill>
                  <a:srgbClr val="871F03"/>
                </a:solidFill>
                <a:cs typeface="Arial" charset="0"/>
              </a:rPr>
              <a:t>в </a:t>
            </a:r>
            <a:r>
              <a:rPr lang="ru-RU" altLang="ru-RU" sz="3600" b="1" dirty="0">
                <a:solidFill>
                  <a:srgbClr val="871F03"/>
                </a:solidFill>
                <a:cs typeface="Arial" charset="0"/>
              </a:rPr>
              <a:t>число сторон договора</a:t>
            </a:r>
            <a:endParaRPr lang="ru-RU" altLang="ru-RU" sz="3600" b="1" u="sng" dirty="0">
              <a:solidFill>
                <a:srgbClr val="871F03"/>
              </a:solidFill>
            </a:endParaRPr>
          </a:p>
          <a:p>
            <a:endParaRPr lang="ru-RU" altLang="ru-RU" sz="4400" b="1" dirty="0">
              <a:solidFill>
                <a:srgbClr val="871F03"/>
              </a:solidFill>
            </a:endParaRPr>
          </a:p>
        </p:txBody>
      </p:sp>
      <p:sp>
        <p:nvSpPr>
          <p:cNvPr id="24585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A7669ACD-A50D-4920-BC44-D56C5E41813D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15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941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9"/>
          <p:cNvSpPr txBox="1">
            <a:spLocks noChangeArrowheads="1"/>
          </p:cNvSpPr>
          <p:nvPr/>
        </p:nvSpPr>
        <p:spPr bwMode="auto">
          <a:xfrm>
            <a:off x="482600" y="3848100"/>
            <a:ext cx="4248150" cy="12446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Договор </a:t>
            </a:r>
          </a:p>
          <a:p>
            <a:pPr algn="ctr"/>
            <a:r>
              <a:rPr lang="ru-RU" altLang="ru-RU" sz="2400" b="1">
                <a:cs typeface="Arial" charset="0"/>
              </a:rPr>
              <a:t>о целевом </a:t>
            </a:r>
          </a:p>
          <a:p>
            <a:pPr algn="ctr"/>
            <a:r>
              <a:rPr lang="ru-RU" altLang="ru-RU" sz="2400" b="1">
                <a:cs typeface="Arial" charset="0"/>
              </a:rPr>
              <a:t>обучении</a:t>
            </a:r>
          </a:p>
        </p:txBody>
      </p:sp>
      <p:sp>
        <p:nvSpPr>
          <p:cNvPr id="28675" name="Text Box 9"/>
          <p:cNvSpPr txBox="1">
            <a:spLocks noChangeArrowheads="1"/>
          </p:cNvSpPr>
          <p:nvPr/>
        </p:nvSpPr>
        <p:spPr bwMode="auto">
          <a:xfrm>
            <a:off x="1092200" y="5770563"/>
            <a:ext cx="3086100" cy="5842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 b="1">
                <a:cs typeface="Arial" charset="0"/>
              </a:rPr>
              <a:t>Заказчик</a:t>
            </a:r>
          </a:p>
        </p:txBody>
      </p:sp>
      <p:sp>
        <p:nvSpPr>
          <p:cNvPr id="28676" name="Text Box 9"/>
          <p:cNvSpPr txBox="1">
            <a:spLocks noChangeArrowheads="1"/>
          </p:cNvSpPr>
          <p:nvPr/>
        </p:nvSpPr>
        <p:spPr bwMode="auto">
          <a:xfrm>
            <a:off x="511175" y="1931988"/>
            <a:ext cx="4248150" cy="119062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Гражданин </a:t>
            </a:r>
          </a:p>
          <a:p>
            <a:pPr algn="ctr"/>
            <a:r>
              <a:rPr lang="ru-RU" altLang="ru-RU" sz="2400" b="1">
                <a:cs typeface="Arial" charset="0"/>
              </a:rPr>
              <a:t>(поступающий </a:t>
            </a:r>
          </a:p>
          <a:p>
            <a:pPr algn="ctr"/>
            <a:r>
              <a:rPr lang="ru-RU" altLang="ru-RU" sz="2400" b="1">
                <a:cs typeface="Arial" charset="0"/>
              </a:rPr>
              <a:t>или обучающийся)</a:t>
            </a:r>
          </a:p>
        </p:txBody>
      </p:sp>
      <p:sp>
        <p:nvSpPr>
          <p:cNvPr id="28677" name="Text Box 9"/>
          <p:cNvSpPr txBox="1">
            <a:spLocks noChangeArrowheads="1"/>
          </p:cNvSpPr>
          <p:nvPr/>
        </p:nvSpPr>
        <p:spPr bwMode="auto">
          <a:xfrm>
            <a:off x="0" y="908050"/>
            <a:ext cx="9144000" cy="70788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 dirty="0" smtClean="0">
                <a:cs typeface="Arial" charset="0"/>
              </a:rPr>
              <a:t>Возможность включения </a:t>
            </a:r>
            <a:r>
              <a:rPr lang="ru-RU" altLang="ru-RU" sz="2000" b="1" u="sng" dirty="0">
                <a:cs typeface="Arial" charset="0"/>
              </a:rPr>
              <a:t>работодателя и вуза </a:t>
            </a:r>
          </a:p>
          <a:p>
            <a:pPr algn="ctr"/>
            <a:r>
              <a:rPr lang="ru-RU" altLang="ru-RU" sz="2000" b="1" dirty="0">
                <a:cs typeface="Arial" charset="0"/>
              </a:rPr>
              <a:t>в число сторон договора</a:t>
            </a:r>
            <a:endParaRPr lang="ru-RU" altLang="ru-RU" sz="2000" b="1" u="sng" dirty="0">
              <a:solidFill>
                <a:srgbClr val="CC3300"/>
              </a:solidFill>
            </a:endParaRPr>
          </a:p>
        </p:txBody>
      </p:sp>
      <p:sp>
        <p:nvSpPr>
          <p:cNvPr id="28678" name="AutoShape 43"/>
          <p:cNvSpPr>
            <a:spLocks noChangeArrowheads="1"/>
          </p:cNvSpPr>
          <p:nvPr/>
        </p:nvSpPr>
        <p:spPr bwMode="auto">
          <a:xfrm rot="5400000">
            <a:off x="2229645" y="3183731"/>
            <a:ext cx="709612" cy="619125"/>
          </a:xfrm>
          <a:prstGeom prst="rightArrow">
            <a:avLst>
              <a:gd name="adj1" fmla="val 50000"/>
              <a:gd name="adj2" fmla="val 48467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  <p:sp>
        <p:nvSpPr>
          <p:cNvPr id="28679" name="AutoShape 43"/>
          <p:cNvSpPr>
            <a:spLocks noChangeArrowheads="1"/>
          </p:cNvSpPr>
          <p:nvPr/>
        </p:nvSpPr>
        <p:spPr bwMode="auto">
          <a:xfrm rot="-5400000">
            <a:off x="2259806" y="5122069"/>
            <a:ext cx="677863" cy="619125"/>
          </a:xfrm>
          <a:prstGeom prst="rightArrow">
            <a:avLst>
              <a:gd name="adj1" fmla="val 50000"/>
              <a:gd name="adj2" fmla="val 48468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  <p:sp>
        <p:nvSpPr>
          <p:cNvPr id="28687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68638AB5-9A59-4B28-BAB5-C73BCC8373A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16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Стороны договора</a:t>
            </a:r>
            <a:endParaRPr lang="ru-RU" altLang="ru-RU" sz="2400" b="1" dirty="0">
              <a:solidFill>
                <a:srgbClr val="7B0F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252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9"/>
          <p:cNvSpPr txBox="1">
            <a:spLocks noChangeArrowheads="1"/>
          </p:cNvSpPr>
          <p:nvPr/>
        </p:nvSpPr>
        <p:spPr bwMode="auto">
          <a:xfrm>
            <a:off x="482600" y="3679825"/>
            <a:ext cx="4248150" cy="12446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Договор </a:t>
            </a:r>
          </a:p>
          <a:p>
            <a:pPr algn="ctr"/>
            <a:r>
              <a:rPr lang="ru-RU" altLang="ru-RU" sz="2400" b="1">
                <a:cs typeface="Arial" charset="0"/>
              </a:rPr>
              <a:t>о целевом </a:t>
            </a:r>
          </a:p>
          <a:p>
            <a:pPr algn="ctr"/>
            <a:r>
              <a:rPr lang="ru-RU" altLang="ru-RU" sz="2400" b="1">
                <a:cs typeface="Arial" charset="0"/>
              </a:rPr>
              <a:t>обучении</a:t>
            </a:r>
          </a:p>
        </p:txBody>
      </p:sp>
      <p:sp>
        <p:nvSpPr>
          <p:cNvPr id="28675" name="Text Box 9"/>
          <p:cNvSpPr txBox="1">
            <a:spLocks noChangeArrowheads="1"/>
          </p:cNvSpPr>
          <p:nvPr/>
        </p:nvSpPr>
        <p:spPr bwMode="auto">
          <a:xfrm>
            <a:off x="592912" y="5617408"/>
            <a:ext cx="4127872" cy="1077218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 smtClean="0">
                <a:cs typeface="Arial" charset="0"/>
              </a:rPr>
              <a:t>Заказчик / заказчик -  работодатель</a:t>
            </a:r>
            <a:endParaRPr lang="ru-RU" altLang="ru-RU" sz="3200" b="1" dirty="0">
              <a:cs typeface="Arial" charset="0"/>
            </a:endParaRPr>
          </a:p>
        </p:txBody>
      </p:sp>
      <p:sp>
        <p:nvSpPr>
          <p:cNvPr id="28676" name="Text Box 9"/>
          <p:cNvSpPr txBox="1">
            <a:spLocks noChangeArrowheads="1"/>
          </p:cNvSpPr>
          <p:nvPr/>
        </p:nvSpPr>
        <p:spPr bwMode="auto">
          <a:xfrm>
            <a:off x="511175" y="1677411"/>
            <a:ext cx="4248150" cy="119062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Гражданин </a:t>
            </a:r>
          </a:p>
          <a:p>
            <a:pPr algn="ctr"/>
            <a:r>
              <a:rPr lang="ru-RU" altLang="ru-RU" sz="2400" b="1">
                <a:cs typeface="Arial" charset="0"/>
              </a:rPr>
              <a:t>(поступающий </a:t>
            </a:r>
          </a:p>
          <a:p>
            <a:pPr algn="ctr"/>
            <a:r>
              <a:rPr lang="ru-RU" altLang="ru-RU" sz="2400" b="1">
                <a:cs typeface="Arial" charset="0"/>
              </a:rPr>
              <a:t>или обучающийся)</a:t>
            </a:r>
          </a:p>
        </p:txBody>
      </p:sp>
      <p:sp>
        <p:nvSpPr>
          <p:cNvPr id="28678" name="AutoShape 43"/>
          <p:cNvSpPr>
            <a:spLocks noChangeArrowheads="1"/>
          </p:cNvSpPr>
          <p:nvPr/>
        </p:nvSpPr>
        <p:spPr bwMode="auto">
          <a:xfrm rot="5400000">
            <a:off x="2229645" y="2970857"/>
            <a:ext cx="709612" cy="619125"/>
          </a:xfrm>
          <a:prstGeom prst="rightArrow">
            <a:avLst>
              <a:gd name="adj1" fmla="val 50000"/>
              <a:gd name="adj2" fmla="val 48467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  <p:sp>
        <p:nvSpPr>
          <p:cNvPr id="28679" name="AutoShape 43"/>
          <p:cNvSpPr>
            <a:spLocks noChangeArrowheads="1"/>
          </p:cNvSpPr>
          <p:nvPr/>
        </p:nvSpPr>
        <p:spPr bwMode="auto">
          <a:xfrm rot="-5400000">
            <a:off x="2296318" y="4896817"/>
            <a:ext cx="677863" cy="619125"/>
          </a:xfrm>
          <a:prstGeom prst="rightArrow">
            <a:avLst>
              <a:gd name="adj1" fmla="val 50000"/>
              <a:gd name="adj2" fmla="val 48468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  <p:sp>
        <p:nvSpPr>
          <p:cNvPr id="28687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68638AB5-9A59-4B28-BAB5-C73BCC8373A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17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6444208" y="3394184"/>
            <a:ext cx="2448967" cy="181588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Вуз </a:t>
            </a:r>
          </a:p>
          <a:p>
            <a:pPr algn="ctr"/>
            <a:r>
              <a:rPr lang="ru-RU" alt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(организация, осуществляющая образовательную деятельность)</a:t>
            </a:r>
            <a:endParaRPr lang="ru-RU" alt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Прямая со стрелкой 54"/>
          <p:cNvCxnSpPr>
            <a:cxnSpLocks noChangeShapeType="1"/>
          </p:cNvCxnSpPr>
          <p:nvPr/>
        </p:nvCxnSpPr>
        <p:spPr bwMode="auto">
          <a:xfrm flipH="1">
            <a:off x="4913776" y="4302125"/>
            <a:ext cx="1454040" cy="0"/>
          </a:xfrm>
          <a:prstGeom prst="straightConnector1">
            <a:avLst/>
          </a:prstGeom>
          <a:noFill/>
          <a:ln w="76200" algn="ctr">
            <a:solidFill>
              <a:srgbClr val="871F03"/>
            </a:solidFill>
            <a:prstDash val="lgDash"/>
            <a:round/>
            <a:headEnd/>
            <a:tailEnd type="arrow" w="med" len="med"/>
          </a:ln>
        </p:spPr>
      </p:cxn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0" y="908050"/>
            <a:ext cx="9144000" cy="70788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 dirty="0" smtClean="0">
                <a:cs typeface="Arial" charset="0"/>
              </a:rPr>
              <a:t>Возможность включения </a:t>
            </a:r>
            <a:r>
              <a:rPr lang="ru-RU" altLang="ru-RU" sz="2000" b="1" u="sng" dirty="0">
                <a:cs typeface="Arial" charset="0"/>
              </a:rPr>
              <a:t>работодателя и вуза </a:t>
            </a:r>
          </a:p>
          <a:p>
            <a:pPr algn="ctr"/>
            <a:r>
              <a:rPr lang="ru-RU" altLang="ru-RU" sz="2000" b="1" dirty="0">
                <a:cs typeface="Arial" charset="0"/>
              </a:rPr>
              <a:t>в число сторон договора</a:t>
            </a:r>
            <a:endParaRPr lang="ru-RU" altLang="ru-RU" sz="2000" b="1" u="sng" dirty="0">
              <a:solidFill>
                <a:srgbClr val="CC3300"/>
              </a:solidFill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Стороны договора</a:t>
            </a:r>
            <a:endParaRPr lang="ru-RU" altLang="ru-RU" sz="2400" b="1" dirty="0">
              <a:solidFill>
                <a:srgbClr val="7B0F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344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9"/>
          <p:cNvSpPr txBox="1">
            <a:spLocks noChangeArrowheads="1"/>
          </p:cNvSpPr>
          <p:nvPr/>
        </p:nvSpPr>
        <p:spPr bwMode="auto">
          <a:xfrm>
            <a:off x="511175" y="3730625"/>
            <a:ext cx="3052763" cy="92392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>
                <a:cs typeface="Arial" charset="0"/>
              </a:rPr>
              <a:t>Договор </a:t>
            </a:r>
          </a:p>
          <a:p>
            <a:pPr algn="ctr"/>
            <a:r>
              <a:rPr lang="ru-RU" altLang="ru-RU" b="1">
                <a:cs typeface="Arial" charset="0"/>
              </a:rPr>
              <a:t>о целевом </a:t>
            </a:r>
          </a:p>
          <a:p>
            <a:pPr algn="ctr"/>
            <a:r>
              <a:rPr lang="ru-RU" altLang="ru-RU" b="1">
                <a:cs typeface="Arial" charset="0"/>
              </a:rPr>
              <a:t>обучении</a:t>
            </a:r>
          </a:p>
        </p:txBody>
      </p:sp>
      <p:sp>
        <p:nvSpPr>
          <p:cNvPr id="29698" name="Text Box 9"/>
          <p:cNvSpPr txBox="1">
            <a:spLocks noChangeArrowheads="1"/>
          </p:cNvSpPr>
          <p:nvPr/>
        </p:nvSpPr>
        <p:spPr bwMode="auto">
          <a:xfrm>
            <a:off x="2339975" y="5284788"/>
            <a:ext cx="1223963" cy="461962"/>
          </a:xfrm>
          <a:prstGeom prst="rect">
            <a:avLst/>
          </a:prstGeom>
          <a:solidFill>
            <a:srgbClr val="FFD9B3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Вуз </a:t>
            </a:r>
          </a:p>
        </p:txBody>
      </p:sp>
      <p:sp>
        <p:nvSpPr>
          <p:cNvPr id="29699" name="Text Box 9"/>
          <p:cNvSpPr txBox="1">
            <a:spLocks noChangeArrowheads="1"/>
          </p:cNvSpPr>
          <p:nvPr/>
        </p:nvSpPr>
        <p:spPr bwMode="auto">
          <a:xfrm>
            <a:off x="320676" y="5251072"/>
            <a:ext cx="1944687" cy="156966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 smtClean="0">
                <a:cs typeface="Arial" charset="0"/>
              </a:rPr>
              <a:t>Заказчик / заказчик работодатель</a:t>
            </a:r>
            <a:endParaRPr lang="ru-RU" altLang="ru-RU" sz="2400" b="1" dirty="0">
              <a:cs typeface="Arial" charset="0"/>
            </a:endParaRPr>
          </a:p>
        </p:txBody>
      </p:sp>
      <p:sp>
        <p:nvSpPr>
          <p:cNvPr id="29700" name="Text Box 9"/>
          <p:cNvSpPr txBox="1">
            <a:spLocks noChangeArrowheads="1"/>
          </p:cNvSpPr>
          <p:nvPr/>
        </p:nvSpPr>
        <p:spPr bwMode="auto">
          <a:xfrm>
            <a:off x="511175" y="2276475"/>
            <a:ext cx="3052763" cy="92392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>
                <a:cs typeface="Arial" charset="0"/>
              </a:rPr>
              <a:t>Гражданин </a:t>
            </a:r>
          </a:p>
          <a:p>
            <a:pPr algn="ctr"/>
            <a:r>
              <a:rPr lang="ru-RU" altLang="ru-RU" b="1">
                <a:cs typeface="Arial" charset="0"/>
              </a:rPr>
              <a:t>(поступающий </a:t>
            </a:r>
          </a:p>
          <a:p>
            <a:pPr algn="ctr"/>
            <a:r>
              <a:rPr lang="ru-RU" altLang="ru-RU" b="1">
                <a:cs typeface="Arial" charset="0"/>
              </a:rPr>
              <a:t>или обучающийся)</a:t>
            </a:r>
          </a:p>
        </p:txBody>
      </p:sp>
      <p:sp>
        <p:nvSpPr>
          <p:cNvPr id="29701" name="AutoShape 43"/>
          <p:cNvSpPr>
            <a:spLocks noChangeArrowheads="1"/>
          </p:cNvSpPr>
          <p:nvPr/>
        </p:nvSpPr>
        <p:spPr bwMode="auto">
          <a:xfrm rot="5400000">
            <a:off x="1787525" y="3228975"/>
            <a:ext cx="500063" cy="455613"/>
          </a:xfrm>
          <a:prstGeom prst="rightArrow">
            <a:avLst>
              <a:gd name="adj1" fmla="val 50000"/>
              <a:gd name="adj2" fmla="val 48399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altLang="ru-RU" sz="1400" b="1">
              <a:solidFill>
                <a:srgbClr val="7B0F19"/>
              </a:solidFill>
            </a:endParaRPr>
          </a:p>
        </p:txBody>
      </p:sp>
      <p:sp>
        <p:nvSpPr>
          <p:cNvPr id="29702" name="AutoShape 43"/>
          <p:cNvSpPr>
            <a:spLocks noChangeArrowheads="1"/>
          </p:cNvSpPr>
          <p:nvPr/>
        </p:nvSpPr>
        <p:spPr bwMode="auto">
          <a:xfrm rot="-5400000">
            <a:off x="1046163" y="4746625"/>
            <a:ext cx="622300" cy="454025"/>
          </a:xfrm>
          <a:prstGeom prst="rightArrow">
            <a:avLst>
              <a:gd name="adj1" fmla="val 50000"/>
              <a:gd name="adj2" fmla="val 48626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ru-RU" altLang="ru-RU" sz="1400" b="1">
              <a:solidFill>
                <a:srgbClr val="7B0F19"/>
              </a:solidFill>
            </a:endParaRPr>
          </a:p>
        </p:txBody>
      </p:sp>
      <p:sp>
        <p:nvSpPr>
          <p:cNvPr id="29704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5C5447EE-B2AB-4987-AF80-3FBCCDFBC813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18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9705" name="AutoShape 43"/>
          <p:cNvSpPr>
            <a:spLocks noChangeArrowheads="1"/>
          </p:cNvSpPr>
          <p:nvPr/>
        </p:nvSpPr>
        <p:spPr bwMode="auto">
          <a:xfrm rot="-5400000">
            <a:off x="2657475" y="4752975"/>
            <a:ext cx="588963" cy="455613"/>
          </a:xfrm>
          <a:prstGeom prst="rightArrow">
            <a:avLst>
              <a:gd name="adj1" fmla="val 50000"/>
              <a:gd name="adj2" fmla="val 48446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ru-RU" altLang="ru-RU" sz="1400" b="1">
              <a:solidFill>
                <a:srgbClr val="7B0F19"/>
              </a:solidFill>
            </a:endParaRPr>
          </a:p>
        </p:txBody>
      </p:sp>
      <p:sp>
        <p:nvSpPr>
          <p:cNvPr id="29706" name="Text Box 9"/>
          <p:cNvSpPr txBox="1">
            <a:spLocks noChangeArrowheads="1"/>
          </p:cNvSpPr>
          <p:nvPr/>
        </p:nvSpPr>
        <p:spPr bwMode="auto">
          <a:xfrm>
            <a:off x="4355976" y="2290763"/>
            <a:ext cx="4643562" cy="1631216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altLang="ru-RU" sz="2000" dirty="0">
                <a:cs typeface="Arial" charset="0"/>
              </a:rPr>
              <a:t>Если вуз будет являться стороной договора о целевом обучении, </a:t>
            </a:r>
            <a:endParaRPr lang="ru-RU" altLang="ru-RU" sz="2000" dirty="0" smtClean="0">
              <a:cs typeface="Arial" charset="0"/>
            </a:endParaRPr>
          </a:p>
          <a:p>
            <a:pPr>
              <a:spcBef>
                <a:spcPts val="0"/>
              </a:spcBef>
            </a:pPr>
            <a:r>
              <a:rPr lang="ru-RU" altLang="ru-RU" sz="2000" dirty="0" smtClean="0">
                <a:cs typeface="Arial" charset="0"/>
              </a:rPr>
              <a:t>то </a:t>
            </a:r>
            <a:r>
              <a:rPr lang="ru-RU" altLang="ru-RU" sz="2000" dirty="0">
                <a:cs typeface="Arial" charset="0"/>
              </a:rPr>
              <a:t>можно считать, </a:t>
            </a:r>
            <a:r>
              <a:rPr lang="ru-RU" altLang="ru-RU" sz="2000" dirty="0" smtClean="0">
                <a:cs typeface="Arial" charset="0"/>
              </a:rPr>
              <a:t>что </a:t>
            </a:r>
            <a:r>
              <a:rPr lang="ru-RU" altLang="ru-RU" sz="2000" dirty="0">
                <a:cs typeface="Arial" charset="0"/>
              </a:rPr>
              <a:t>этот договор «включает» в себя договор </a:t>
            </a:r>
            <a:endParaRPr lang="ru-RU" altLang="ru-RU" sz="2000" dirty="0" smtClean="0">
              <a:cs typeface="Arial" charset="0"/>
            </a:endParaRPr>
          </a:p>
          <a:p>
            <a:pPr>
              <a:spcBef>
                <a:spcPts val="0"/>
              </a:spcBef>
            </a:pPr>
            <a:r>
              <a:rPr lang="ru-RU" altLang="ru-RU" sz="2000" dirty="0" smtClean="0">
                <a:cs typeface="Arial" charset="0"/>
              </a:rPr>
              <a:t>о </a:t>
            </a:r>
            <a:r>
              <a:rPr lang="ru-RU" altLang="ru-RU" sz="2000" dirty="0">
                <a:cs typeface="Arial" charset="0"/>
              </a:rPr>
              <a:t>целевом приеме</a:t>
            </a:r>
            <a:r>
              <a:rPr lang="ru-RU" altLang="ru-RU" sz="2000" dirty="0" smtClean="0">
                <a:cs typeface="Arial" charset="0"/>
              </a:rPr>
              <a:t>.</a:t>
            </a:r>
            <a:endParaRPr lang="ru-RU" altLang="ru-RU" sz="2000" b="1" u="sng" dirty="0" smtClean="0">
              <a:cs typeface="Arial" charset="0"/>
            </a:endParaRPr>
          </a:p>
        </p:txBody>
      </p:sp>
      <p:sp>
        <p:nvSpPr>
          <p:cNvPr id="29708" name="Text Box 9"/>
          <p:cNvSpPr txBox="1">
            <a:spLocks noChangeArrowheads="1"/>
          </p:cNvSpPr>
          <p:nvPr/>
        </p:nvSpPr>
        <p:spPr bwMode="auto">
          <a:xfrm>
            <a:off x="179388" y="908050"/>
            <a:ext cx="8820150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 dirty="0" smtClean="0">
                <a:cs typeface="Arial" charset="0"/>
              </a:rPr>
              <a:t>Что вытекает </a:t>
            </a:r>
            <a:r>
              <a:rPr lang="ru-RU" altLang="ru-RU" sz="2400" b="1" dirty="0">
                <a:cs typeface="Arial" charset="0"/>
              </a:rPr>
              <a:t>из возможности включения </a:t>
            </a:r>
            <a:r>
              <a:rPr lang="ru-RU" altLang="ru-RU" sz="2400" b="1" u="sng" dirty="0">
                <a:cs typeface="Arial" charset="0"/>
              </a:rPr>
              <a:t>вуза</a:t>
            </a:r>
            <a:r>
              <a:rPr lang="ru-RU" altLang="ru-RU" sz="2400" b="1" dirty="0">
                <a:cs typeface="Arial" charset="0"/>
              </a:rPr>
              <a:t> </a:t>
            </a:r>
          </a:p>
          <a:p>
            <a:pPr algn="ctr"/>
            <a:r>
              <a:rPr lang="ru-RU" altLang="ru-RU" sz="2400" b="1" dirty="0">
                <a:cs typeface="Arial" charset="0"/>
              </a:rPr>
              <a:t>в число сторон договора?</a:t>
            </a:r>
            <a:endParaRPr lang="ru-RU" altLang="ru-RU" sz="2400" b="1" u="sng" dirty="0">
              <a:solidFill>
                <a:srgbClr val="CC3300"/>
              </a:solidFill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Стороны договора</a:t>
            </a:r>
            <a:endParaRPr lang="ru-RU" altLang="ru-RU" sz="2400" b="1" dirty="0">
              <a:solidFill>
                <a:srgbClr val="7B0F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071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9"/>
          <p:cNvSpPr txBox="1">
            <a:spLocks noChangeArrowheads="1"/>
          </p:cNvSpPr>
          <p:nvPr/>
        </p:nvSpPr>
        <p:spPr bwMode="auto">
          <a:xfrm>
            <a:off x="511175" y="3730625"/>
            <a:ext cx="3052763" cy="92392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>
                <a:cs typeface="Arial" charset="0"/>
              </a:rPr>
              <a:t>Договор </a:t>
            </a:r>
          </a:p>
          <a:p>
            <a:pPr algn="ctr"/>
            <a:r>
              <a:rPr lang="ru-RU" altLang="ru-RU" b="1">
                <a:cs typeface="Arial" charset="0"/>
              </a:rPr>
              <a:t>о целевом </a:t>
            </a:r>
          </a:p>
          <a:p>
            <a:pPr algn="ctr"/>
            <a:r>
              <a:rPr lang="ru-RU" altLang="ru-RU" b="1">
                <a:cs typeface="Arial" charset="0"/>
              </a:rPr>
              <a:t>обучении</a:t>
            </a:r>
          </a:p>
        </p:txBody>
      </p:sp>
      <p:sp>
        <p:nvSpPr>
          <p:cNvPr id="29698" name="Text Box 9"/>
          <p:cNvSpPr txBox="1">
            <a:spLocks noChangeArrowheads="1"/>
          </p:cNvSpPr>
          <p:nvPr/>
        </p:nvSpPr>
        <p:spPr bwMode="auto">
          <a:xfrm>
            <a:off x="2339975" y="5284788"/>
            <a:ext cx="1223963" cy="461962"/>
          </a:xfrm>
          <a:prstGeom prst="rect">
            <a:avLst/>
          </a:prstGeom>
          <a:solidFill>
            <a:srgbClr val="FFD9B3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Вуз </a:t>
            </a:r>
          </a:p>
        </p:txBody>
      </p:sp>
      <p:sp>
        <p:nvSpPr>
          <p:cNvPr id="29699" name="Text Box 9"/>
          <p:cNvSpPr txBox="1">
            <a:spLocks noChangeArrowheads="1"/>
          </p:cNvSpPr>
          <p:nvPr/>
        </p:nvSpPr>
        <p:spPr bwMode="auto">
          <a:xfrm>
            <a:off x="511175" y="5284788"/>
            <a:ext cx="1612900" cy="46196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Заказчик</a:t>
            </a:r>
          </a:p>
        </p:txBody>
      </p:sp>
      <p:sp>
        <p:nvSpPr>
          <p:cNvPr id="29700" name="Text Box 9"/>
          <p:cNvSpPr txBox="1">
            <a:spLocks noChangeArrowheads="1"/>
          </p:cNvSpPr>
          <p:nvPr/>
        </p:nvSpPr>
        <p:spPr bwMode="auto">
          <a:xfrm>
            <a:off x="511175" y="2276475"/>
            <a:ext cx="3052763" cy="92392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>
                <a:cs typeface="Arial" charset="0"/>
              </a:rPr>
              <a:t>Гражданин </a:t>
            </a:r>
          </a:p>
          <a:p>
            <a:pPr algn="ctr"/>
            <a:r>
              <a:rPr lang="ru-RU" altLang="ru-RU" b="1">
                <a:cs typeface="Arial" charset="0"/>
              </a:rPr>
              <a:t>(поступающий </a:t>
            </a:r>
          </a:p>
          <a:p>
            <a:pPr algn="ctr"/>
            <a:r>
              <a:rPr lang="ru-RU" altLang="ru-RU" b="1">
                <a:cs typeface="Arial" charset="0"/>
              </a:rPr>
              <a:t>или обучающийся)</a:t>
            </a:r>
          </a:p>
        </p:txBody>
      </p:sp>
      <p:sp>
        <p:nvSpPr>
          <p:cNvPr id="29701" name="AutoShape 43"/>
          <p:cNvSpPr>
            <a:spLocks noChangeArrowheads="1"/>
          </p:cNvSpPr>
          <p:nvPr/>
        </p:nvSpPr>
        <p:spPr bwMode="auto">
          <a:xfrm rot="5400000">
            <a:off x="1787525" y="3228975"/>
            <a:ext cx="500063" cy="455613"/>
          </a:xfrm>
          <a:prstGeom prst="rightArrow">
            <a:avLst>
              <a:gd name="adj1" fmla="val 50000"/>
              <a:gd name="adj2" fmla="val 48399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altLang="ru-RU" sz="1400" b="1">
              <a:solidFill>
                <a:srgbClr val="7B0F19"/>
              </a:solidFill>
            </a:endParaRPr>
          </a:p>
        </p:txBody>
      </p:sp>
      <p:sp>
        <p:nvSpPr>
          <p:cNvPr id="29702" name="AutoShape 43"/>
          <p:cNvSpPr>
            <a:spLocks noChangeArrowheads="1"/>
          </p:cNvSpPr>
          <p:nvPr/>
        </p:nvSpPr>
        <p:spPr bwMode="auto">
          <a:xfrm rot="-5400000">
            <a:off x="1046163" y="4746625"/>
            <a:ext cx="622300" cy="454025"/>
          </a:xfrm>
          <a:prstGeom prst="rightArrow">
            <a:avLst>
              <a:gd name="adj1" fmla="val 50000"/>
              <a:gd name="adj2" fmla="val 48626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ru-RU" altLang="ru-RU" sz="1400" b="1">
              <a:solidFill>
                <a:srgbClr val="7B0F19"/>
              </a:solidFill>
            </a:endParaRPr>
          </a:p>
        </p:txBody>
      </p:sp>
      <p:sp>
        <p:nvSpPr>
          <p:cNvPr id="29704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5C5447EE-B2AB-4987-AF80-3FBCCDFBC813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19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9705" name="AutoShape 43"/>
          <p:cNvSpPr>
            <a:spLocks noChangeArrowheads="1"/>
          </p:cNvSpPr>
          <p:nvPr/>
        </p:nvSpPr>
        <p:spPr bwMode="auto">
          <a:xfrm rot="-5400000">
            <a:off x="2657475" y="4752975"/>
            <a:ext cx="588963" cy="455613"/>
          </a:xfrm>
          <a:prstGeom prst="rightArrow">
            <a:avLst>
              <a:gd name="adj1" fmla="val 50000"/>
              <a:gd name="adj2" fmla="val 48446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ru-RU" altLang="ru-RU" sz="1400" b="1">
              <a:solidFill>
                <a:srgbClr val="7B0F19"/>
              </a:solidFill>
            </a:endParaRPr>
          </a:p>
        </p:txBody>
      </p:sp>
      <p:sp>
        <p:nvSpPr>
          <p:cNvPr id="29706" name="Text Box 9"/>
          <p:cNvSpPr txBox="1">
            <a:spLocks noChangeArrowheads="1"/>
          </p:cNvSpPr>
          <p:nvPr/>
        </p:nvSpPr>
        <p:spPr bwMode="auto">
          <a:xfrm>
            <a:off x="4355976" y="2290763"/>
            <a:ext cx="4643562" cy="347787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altLang="ru-RU" sz="2000" dirty="0">
                <a:cs typeface="Arial" charset="0"/>
              </a:rPr>
              <a:t>Если вуз будет являться стороной договора о целевом обучении, </a:t>
            </a:r>
            <a:endParaRPr lang="ru-RU" altLang="ru-RU" sz="2000" dirty="0" smtClean="0">
              <a:cs typeface="Arial" charset="0"/>
            </a:endParaRPr>
          </a:p>
          <a:p>
            <a:pPr>
              <a:spcBef>
                <a:spcPts val="0"/>
              </a:spcBef>
            </a:pPr>
            <a:r>
              <a:rPr lang="ru-RU" altLang="ru-RU" sz="2000" dirty="0" smtClean="0">
                <a:cs typeface="Arial" charset="0"/>
              </a:rPr>
              <a:t>то </a:t>
            </a:r>
            <a:r>
              <a:rPr lang="ru-RU" altLang="ru-RU" sz="2000" dirty="0">
                <a:cs typeface="Arial" charset="0"/>
              </a:rPr>
              <a:t>можно считать, </a:t>
            </a:r>
            <a:r>
              <a:rPr lang="ru-RU" altLang="ru-RU" sz="2000" dirty="0" smtClean="0">
                <a:cs typeface="Arial" charset="0"/>
              </a:rPr>
              <a:t>что </a:t>
            </a:r>
            <a:r>
              <a:rPr lang="ru-RU" altLang="ru-RU" sz="2000" dirty="0">
                <a:cs typeface="Arial" charset="0"/>
              </a:rPr>
              <a:t>этот договор «включает» в себя договор </a:t>
            </a:r>
            <a:endParaRPr lang="ru-RU" altLang="ru-RU" sz="2000" dirty="0" smtClean="0">
              <a:cs typeface="Arial" charset="0"/>
            </a:endParaRPr>
          </a:p>
          <a:p>
            <a:pPr>
              <a:spcBef>
                <a:spcPts val="0"/>
              </a:spcBef>
            </a:pPr>
            <a:r>
              <a:rPr lang="ru-RU" altLang="ru-RU" sz="2000" dirty="0" smtClean="0">
                <a:cs typeface="Arial" charset="0"/>
              </a:rPr>
              <a:t>о </a:t>
            </a:r>
            <a:r>
              <a:rPr lang="ru-RU" altLang="ru-RU" sz="2000" dirty="0">
                <a:cs typeface="Arial" charset="0"/>
              </a:rPr>
              <a:t>целевом приеме.</a:t>
            </a:r>
          </a:p>
          <a:p>
            <a:pPr algn="ctr">
              <a:spcBef>
                <a:spcPts val="0"/>
              </a:spcBef>
            </a:pPr>
            <a:endParaRPr lang="ru-RU" altLang="ru-RU" sz="2000" b="1" u="sng" dirty="0" smtClean="0">
              <a:cs typeface="Arial" charset="0"/>
            </a:endParaRPr>
          </a:p>
          <a:p>
            <a:pPr algn="ctr">
              <a:spcBef>
                <a:spcPts val="0"/>
              </a:spcBef>
            </a:pPr>
            <a:r>
              <a:rPr lang="ru-RU" altLang="ru-RU" sz="2000" b="1" u="sng" dirty="0" smtClean="0">
                <a:cs typeface="Arial" charset="0"/>
              </a:rPr>
              <a:t>НО</a:t>
            </a:r>
            <a:r>
              <a:rPr lang="ru-RU" altLang="ru-RU" sz="2000" b="1" u="sng" dirty="0">
                <a:cs typeface="Arial" charset="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ru-RU" altLang="ru-RU" sz="2000" dirty="0" smtClean="0">
                <a:cs typeface="Arial" charset="0"/>
              </a:rPr>
              <a:t>в </a:t>
            </a:r>
            <a:r>
              <a:rPr lang="ru-RU" altLang="ru-RU" sz="2000" dirty="0">
                <a:cs typeface="Arial" charset="0"/>
              </a:rPr>
              <a:t>этот же вуз могут прийти другие «</a:t>
            </a:r>
            <a:r>
              <a:rPr lang="ru-RU" altLang="ru-RU" sz="2000" dirty="0" err="1">
                <a:cs typeface="Arial" charset="0"/>
              </a:rPr>
              <a:t>целевики</a:t>
            </a:r>
            <a:r>
              <a:rPr lang="ru-RU" altLang="ru-RU" sz="2000" dirty="0">
                <a:cs typeface="Arial" charset="0"/>
              </a:rPr>
              <a:t>» (от других заказчиков), </a:t>
            </a:r>
            <a:endParaRPr lang="ru-RU" altLang="ru-RU" sz="2000" dirty="0" smtClean="0">
              <a:cs typeface="Arial" charset="0"/>
            </a:endParaRPr>
          </a:p>
          <a:p>
            <a:pPr>
              <a:spcBef>
                <a:spcPts val="0"/>
              </a:spcBef>
            </a:pPr>
            <a:r>
              <a:rPr lang="ru-RU" altLang="ru-RU" sz="2000" dirty="0" smtClean="0">
                <a:cs typeface="Arial" charset="0"/>
              </a:rPr>
              <a:t>в том числе те, у </a:t>
            </a:r>
            <a:r>
              <a:rPr lang="ru-RU" altLang="ru-RU" sz="2000" dirty="0">
                <a:cs typeface="Arial" charset="0"/>
              </a:rPr>
              <a:t>которых вуз </a:t>
            </a:r>
            <a:endParaRPr lang="ru-RU" altLang="ru-RU" sz="2000" dirty="0" smtClean="0">
              <a:cs typeface="Arial" charset="0"/>
            </a:endParaRPr>
          </a:p>
          <a:p>
            <a:pPr>
              <a:spcBef>
                <a:spcPts val="0"/>
              </a:spcBef>
            </a:pPr>
            <a:r>
              <a:rPr lang="ru-RU" altLang="ru-RU" sz="2000" dirty="0" smtClean="0">
                <a:cs typeface="Arial" charset="0"/>
              </a:rPr>
              <a:t>не </a:t>
            </a:r>
            <a:r>
              <a:rPr lang="ru-RU" altLang="ru-RU" sz="2000" dirty="0">
                <a:cs typeface="Arial" charset="0"/>
              </a:rPr>
              <a:t>является стороной договора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179388" y="908050"/>
            <a:ext cx="8820150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 dirty="0" smtClean="0">
                <a:cs typeface="Arial" charset="0"/>
              </a:rPr>
              <a:t>Что вытекает </a:t>
            </a:r>
            <a:r>
              <a:rPr lang="ru-RU" altLang="ru-RU" sz="2400" b="1" dirty="0">
                <a:cs typeface="Arial" charset="0"/>
              </a:rPr>
              <a:t>из возможности включения </a:t>
            </a:r>
            <a:r>
              <a:rPr lang="ru-RU" altLang="ru-RU" sz="2400" b="1" u="sng" dirty="0">
                <a:cs typeface="Arial" charset="0"/>
              </a:rPr>
              <a:t>вуза</a:t>
            </a:r>
            <a:r>
              <a:rPr lang="ru-RU" altLang="ru-RU" sz="2400" b="1" dirty="0">
                <a:cs typeface="Arial" charset="0"/>
              </a:rPr>
              <a:t> </a:t>
            </a:r>
          </a:p>
          <a:p>
            <a:pPr algn="ctr"/>
            <a:r>
              <a:rPr lang="ru-RU" altLang="ru-RU" sz="2400" b="1" dirty="0">
                <a:cs typeface="Arial" charset="0"/>
              </a:rPr>
              <a:t>в число сторон договора?</a:t>
            </a:r>
            <a:endParaRPr lang="ru-RU" altLang="ru-RU" sz="2400" b="1" u="sng" dirty="0">
              <a:solidFill>
                <a:srgbClr val="CC3300"/>
              </a:solidFill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Стороны договора</a:t>
            </a:r>
            <a:endParaRPr lang="ru-RU" altLang="ru-RU" sz="2400" b="1" dirty="0">
              <a:solidFill>
                <a:srgbClr val="7B0F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031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9"/>
          <p:cNvSpPr txBox="1">
            <a:spLocks noChangeArrowheads="1"/>
          </p:cNvSpPr>
          <p:nvPr/>
        </p:nvSpPr>
        <p:spPr bwMode="auto">
          <a:xfrm>
            <a:off x="250825" y="4971504"/>
            <a:ext cx="8605838" cy="1193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600" dirty="0">
                <a:cs typeface="Arial" charset="0"/>
              </a:rPr>
              <a:t>Федеральный закон № 337-ФЗ </a:t>
            </a:r>
            <a:r>
              <a:rPr lang="ru-RU" altLang="ru-RU" sz="3600" b="1" u="sng" dirty="0" smtClean="0">
                <a:solidFill>
                  <a:srgbClr val="C00000"/>
                </a:solidFill>
                <a:cs typeface="Arial" charset="0"/>
              </a:rPr>
              <a:t>вступил </a:t>
            </a:r>
            <a:r>
              <a:rPr lang="ru-RU" altLang="ru-RU" sz="3600" b="1" u="sng" dirty="0">
                <a:solidFill>
                  <a:srgbClr val="C00000"/>
                </a:solidFill>
                <a:cs typeface="Arial" charset="0"/>
              </a:rPr>
              <a:t>в силу с 1 января 2019 г.</a:t>
            </a:r>
            <a:endParaRPr lang="ru-RU" altLang="ru-RU" sz="3600" b="1" u="sng" dirty="0">
              <a:solidFill>
                <a:srgbClr val="C00000"/>
              </a:solidFill>
            </a:endParaRPr>
          </a:p>
        </p:txBody>
      </p:sp>
      <p:sp>
        <p:nvSpPr>
          <p:cNvPr id="15363" name="Text Box 9"/>
          <p:cNvSpPr txBox="1">
            <a:spLocks noChangeArrowheads="1"/>
          </p:cNvSpPr>
          <p:nvPr/>
        </p:nvSpPr>
        <p:spPr bwMode="auto">
          <a:xfrm>
            <a:off x="265113" y="628650"/>
            <a:ext cx="8591550" cy="395877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80010" tIns="40005" rIns="80010" bIns="40005">
            <a:spAutoFit/>
          </a:bodyPr>
          <a:lstStyle/>
          <a:p>
            <a:pPr algn="ctr"/>
            <a:r>
              <a:rPr lang="ru-RU" altLang="ru-RU" sz="2800" b="1" dirty="0"/>
              <a:t>Федеральный закон </a:t>
            </a:r>
            <a:endParaRPr lang="ru-RU" altLang="ru-RU" sz="2800" b="1" dirty="0" smtClean="0"/>
          </a:p>
          <a:p>
            <a:pPr algn="ctr"/>
            <a:r>
              <a:rPr lang="ru-RU" altLang="ru-RU" sz="2800" b="1" dirty="0" smtClean="0"/>
              <a:t>от </a:t>
            </a:r>
            <a:r>
              <a:rPr lang="ru-RU" altLang="ru-RU" sz="2800" b="1" dirty="0"/>
              <a:t>3 августа 2018 г. № </a:t>
            </a:r>
            <a:r>
              <a:rPr lang="ru-RU" sz="2800" b="1" dirty="0"/>
              <a:t>337-ФЗ</a:t>
            </a:r>
          </a:p>
          <a:p>
            <a:pPr algn="ctr"/>
            <a:r>
              <a:rPr lang="ru-RU" altLang="ru-RU" sz="2800" b="1" dirty="0">
                <a:cs typeface="Arial" charset="0"/>
              </a:rPr>
              <a:t>«</a:t>
            </a:r>
            <a:r>
              <a:rPr lang="ru-RU" altLang="ru-RU" sz="2800" b="1" dirty="0"/>
              <a:t>О внесении изменений </a:t>
            </a:r>
            <a:endParaRPr lang="ru-RU" altLang="ru-RU" sz="2800" b="1" dirty="0" smtClean="0"/>
          </a:p>
          <a:p>
            <a:pPr algn="ctr"/>
            <a:r>
              <a:rPr lang="ru-RU" altLang="ru-RU" sz="2800" b="1" dirty="0" smtClean="0"/>
              <a:t>в </a:t>
            </a:r>
            <a:r>
              <a:rPr lang="ru-RU" altLang="ru-RU" sz="2800" b="1" dirty="0"/>
              <a:t>отдельные </a:t>
            </a:r>
            <a:r>
              <a:rPr lang="ru-RU" altLang="ru-RU" sz="2800" b="1" dirty="0" smtClean="0"/>
              <a:t>законодательные </a:t>
            </a:r>
            <a:r>
              <a:rPr lang="ru-RU" altLang="ru-RU" sz="2800" b="1" dirty="0"/>
              <a:t>акты Российской Федерации </a:t>
            </a:r>
          </a:p>
          <a:p>
            <a:pPr algn="ctr"/>
            <a:r>
              <a:rPr lang="ru-RU" altLang="ru-RU" sz="2800" b="1" dirty="0"/>
              <a:t>в части совершенствования </a:t>
            </a:r>
            <a:endParaRPr lang="ru-RU" altLang="ru-RU" sz="2800" b="1" dirty="0" smtClean="0"/>
          </a:p>
          <a:p>
            <a:pPr algn="ctr"/>
            <a:r>
              <a:rPr lang="ru-RU" altLang="ru-RU" sz="2800" b="1" dirty="0" smtClean="0"/>
              <a:t>целевого </a:t>
            </a:r>
            <a:r>
              <a:rPr lang="ru-RU" altLang="ru-RU" sz="2800" b="1" dirty="0"/>
              <a:t>обучения</a:t>
            </a:r>
            <a:r>
              <a:rPr lang="ru-RU" altLang="ru-RU" sz="2800" b="1" dirty="0">
                <a:cs typeface="Arial" charset="0"/>
              </a:rPr>
              <a:t>»</a:t>
            </a:r>
          </a:p>
          <a:p>
            <a:pPr algn="ctr"/>
            <a:endParaRPr lang="ru-RU" altLang="ru-RU" sz="2800" b="1" dirty="0"/>
          </a:p>
          <a:p>
            <a:pPr algn="ctr"/>
            <a:r>
              <a:rPr lang="ru-RU" altLang="ru-RU" sz="2800" b="1" dirty="0"/>
              <a:t>(далее - Федеральный закон № </a:t>
            </a:r>
            <a:r>
              <a:rPr lang="ru-RU" sz="2800" b="1" dirty="0"/>
              <a:t>337-ФЗ</a:t>
            </a:r>
            <a:r>
              <a:rPr lang="ru-RU" altLang="ru-RU" sz="2800" b="1" dirty="0"/>
              <a:t>)</a:t>
            </a:r>
            <a:endParaRPr lang="ru-RU" altLang="ru-RU" sz="2800" b="1" dirty="0">
              <a:cs typeface="Arial" charset="0"/>
            </a:endParaRP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F6B01BD9-347A-485A-A42D-8EA712735F0D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745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9"/>
          <p:cNvSpPr txBox="1">
            <a:spLocks noChangeArrowheads="1"/>
          </p:cNvSpPr>
          <p:nvPr/>
        </p:nvSpPr>
        <p:spPr bwMode="auto">
          <a:xfrm>
            <a:off x="214313" y="407988"/>
            <a:ext cx="8794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4000" b="1" dirty="0">
                <a:solidFill>
                  <a:srgbClr val="7B0F19"/>
                </a:solidFill>
                <a:cs typeface="Arial" charset="0"/>
              </a:rPr>
              <a:t>Существенные условия </a:t>
            </a:r>
            <a:endParaRPr lang="ru-RU" altLang="ru-RU" sz="4000" b="1" dirty="0" smtClean="0">
              <a:solidFill>
                <a:srgbClr val="7B0F19"/>
              </a:solidFill>
              <a:cs typeface="Arial" charset="0"/>
            </a:endParaRPr>
          </a:p>
          <a:p>
            <a:r>
              <a:rPr lang="ru-RU" altLang="ru-RU" sz="4000" b="1" dirty="0" smtClean="0">
                <a:solidFill>
                  <a:srgbClr val="7B0F19"/>
                </a:solidFill>
                <a:cs typeface="Arial" charset="0"/>
              </a:rPr>
              <a:t>договора </a:t>
            </a:r>
            <a:r>
              <a:rPr lang="ru-RU" altLang="ru-RU" sz="4000" b="1" dirty="0">
                <a:solidFill>
                  <a:srgbClr val="871F03"/>
                </a:solidFill>
                <a:cs typeface="Arial" charset="0"/>
              </a:rPr>
              <a:t>о целевом обучении (</a:t>
            </a:r>
            <a:r>
              <a:rPr lang="ru-RU" altLang="ru-RU" sz="4000" b="1" dirty="0">
                <a:solidFill>
                  <a:srgbClr val="871F03"/>
                </a:solidFill>
              </a:rPr>
              <a:t>обязательства заказчика </a:t>
            </a:r>
            <a:endParaRPr lang="ru-RU" altLang="ru-RU" sz="4000" b="1" dirty="0" smtClean="0">
              <a:solidFill>
                <a:srgbClr val="871F03"/>
              </a:solidFill>
            </a:endParaRPr>
          </a:p>
          <a:p>
            <a:r>
              <a:rPr lang="ru-RU" altLang="ru-RU" sz="4000" b="1" dirty="0" smtClean="0">
                <a:solidFill>
                  <a:srgbClr val="871F03"/>
                </a:solidFill>
              </a:rPr>
              <a:t>и </a:t>
            </a:r>
            <a:r>
              <a:rPr lang="ru-RU" altLang="ru-RU" sz="4000" b="1" dirty="0">
                <a:solidFill>
                  <a:srgbClr val="871F03"/>
                </a:solidFill>
              </a:rPr>
              <a:t>гражданина)</a:t>
            </a:r>
          </a:p>
          <a:p>
            <a:endParaRPr lang="ru-RU" altLang="ru-RU" sz="4000" b="1" dirty="0">
              <a:solidFill>
                <a:srgbClr val="7B0F19"/>
              </a:solidFill>
            </a:endParaRPr>
          </a:p>
        </p:txBody>
      </p:sp>
      <p:sp>
        <p:nvSpPr>
          <p:cNvPr id="20490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DD55F041-B2C5-44FC-A24F-E6A49EB5ADBF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20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060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9"/>
          <p:cNvSpPr txBox="1">
            <a:spLocks noChangeArrowheads="1"/>
          </p:cNvSpPr>
          <p:nvPr/>
        </p:nvSpPr>
        <p:spPr bwMode="auto">
          <a:xfrm>
            <a:off x="214313" y="407988"/>
            <a:ext cx="8794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Существенные условия договора </a:t>
            </a:r>
            <a:r>
              <a:rPr lang="ru-RU" altLang="ru-RU" sz="2400" b="1" dirty="0">
                <a:solidFill>
                  <a:srgbClr val="871F03"/>
                </a:solidFill>
                <a:cs typeface="Arial" charset="0"/>
              </a:rPr>
              <a:t>о целевом обучении (</a:t>
            </a:r>
            <a:r>
              <a:rPr lang="ru-RU" altLang="ru-RU" sz="2400" b="1" dirty="0">
                <a:solidFill>
                  <a:srgbClr val="871F03"/>
                </a:solidFill>
              </a:rPr>
              <a:t>обязательства заказчика и гражданина)</a:t>
            </a:r>
          </a:p>
          <a:p>
            <a:endParaRPr lang="ru-RU" altLang="ru-RU" sz="2400" b="1" dirty="0">
              <a:solidFill>
                <a:srgbClr val="7B0F19"/>
              </a:solidFill>
            </a:endParaRPr>
          </a:p>
        </p:txBody>
      </p:sp>
      <p:sp>
        <p:nvSpPr>
          <p:cNvPr id="20490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DD55F041-B2C5-44FC-A24F-E6A49EB5ADBF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21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958094" y="4437112"/>
            <a:ext cx="7100888" cy="107721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 b="1" dirty="0">
                <a:solidFill>
                  <a:srgbClr val="7B0F19"/>
                </a:solidFill>
                <a:cs typeface="Arial" charset="0"/>
              </a:rPr>
              <a:t>Существенные условия </a:t>
            </a:r>
            <a:endParaRPr lang="ru-RU" altLang="ru-RU" sz="3200" b="1" dirty="0" smtClean="0">
              <a:solidFill>
                <a:srgbClr val="7B0F19"/>
              </a:solidFill>
              <a:cs typeface="Arial" charset="0"/>
            </a:endParaRPr>
          </a:p>
          <a:p>
            <a:pPr algn="ctr"/>
            <a:r>
              <a:rPr lang="ru-RU" altLang="ru-RU" sz="3200" b="1" dirty="0" smtClean="0">
                <a:solidFill>
                  <a:srgbClr val="7B0F19"/>
                </a:solidFill>
                <a:cs typeface="Arial" charset="0"/>
              </a:rPr>
              <a:t>договора </a:t>
            </a:r>
            <a:r>
              <a:rPr lang="ru-RU" altLang="ru-RU" sz="3200" b="1" dirty="0">
                <a:solidFill>
                  <a:srgbClr val="871F03"/>
                </a:solidFill>
                <a:cs typeface="Arial" charset="0"/>
              </a:rPr>
              <a:t>о целевом обучении</a:t>
            </a:r>
            <a:endParaRPr lang="ru-RU" sz="2400" dirty="0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755304" y="2276872"/>
            <a:ext cx="3491880" cy="107721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3200" dirty="0"/>
              <a:t>Обязательства </a:t>
            </a:r>
            <a:r>
              <a:rPr lang="ru-RU" altLang="ru-RU" sz="3200" b="1" u="sng" dirty="0"/>
              <a:t>заказчика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4899448" y="2276872"/>
            <a:ext cx="3488974" cy="107721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3200" dirty="0"/>
              <a:t>Обязательства </a:t>
            </a:r>
            <a:r>
              <a:rPr lang="ru-RU" altLang="ru-RU" sz="3200" b="1" u="sng" dirty="0"/>
              <a:t>гражданина</a:t>
            </a:r>
          </a:p>
        </p:txBody>
      </p:sp>
      <p:sp>
        <p:nvSpPr>
          <p:cNvPr id="21" name="Правая фигурная скобка 20"/>
          <p:cNvSpPr/>
          <p:nvPr/>
        </p:nvSpPr>
        <p:spPr>
          <a:xfrm rot="5400000">
            <a:off x="4144373" y="61926"/>
            <a:ext cx="854981" cy="7633120"/>
          </a:xfrm>
          <a:prstGeom prst="rightBrace">
            <a:avLst>
              <a:gd name="adj1" fmla="val 53906"/>
              <a:gd name="adj2" fmla="val 49985"/>
            </a:avLst>
          </a:prstGeom>
          <a:ln w="38100">
            <a:solidFill>
              <a:srgbClr val="7B0F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xmlns="" val="30719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9"/>
          <p:cNvSpPr txBox="1">
            <a:spLocks noChangeArrowheads="1"/>
          </p:cNvSpPr>
          <p:nvPr/>
        </p:nvSpPr>
        <p:spPr bwMode="auto">
          <a:xfrm>
            <a:off x="214313" y="407988"/>
            <a:ext cx="8794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Существенные условия договора </a:t>
            </a:r>
            <a:r>
              <a:rPr lang="ru-RU" altLang="ru-RU" sz="2400" b="1" dirty="0">
                <a:solidFill>
                  <a:srgbClr val="871F03"/>
                </a:solidFill>
                <a:cs typeface="Arial" charset="0"/>
              </a:rPr>
              <a:t>о целевом обучении (</a:t>
            </a:r>
            <a:r>
              <a:rPr lang="ru-RU" altLang="ru-RU" sz="2400" b="1" dirty="0">
                <a:solidFill>
                  <a:srgbClr val="871F03"/>
                </a:solidFill>
              </a:rPr>
              <a:t>обязательства заказчика и гражданина)</a:t>
            </a:r>
          </a:p>
          <a:p>
            <a:endParaRPr lang="ru-RU" altLang="ru-RU" sz="2400" b="1" dirty="0">
              <a:solidFill>
                <a:srgbClr val="7B0F19"/>
              </a:solidFill>
            </a:endParaRPr>
          </a:p>
        </p:txBody>
      </p:sp>
      <p:sp>
        <p:nvSpPr>
          <p:cNvPr id="20490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DD55F041-B2C5-44FC-A24F-E6A49EB5ADBF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22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627785" y="1592641"/>
            <a:ext cx="6381278" cy="120032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по организации предоставления / предоставлению гражданину </a:t>
            </a:r>
          </a:p>
          <a:p>
            <a:pPr algn="ctr"/>
            <a:r>
              <a:rPr lang="ru-RU" sz="2400" dirty="0"/>
              <a:t>в период обучения </a:t>
            </a:r>
            <a:r>
              <a:rPr lang="ru-RU" sz="2400" b="1" dirty="0"/>
              <a:t>мер </a:t>
            </a:r>
            <a:r>
              <a:rPr lang="ru-RU" sz="2400" b="1" dirty="0" smtClean="0"/>
              <a:t>поддержки</a:t>
            </a:r>
            <a:endParaRPr lang="ru-RU" dirty="0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9115" y="1556792"/>
            <a:ext cx="2483768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altLang="ru-RU" sz="2400" dirty="0"/>
              <a:t>Обязательства </a:t>
            </a:r>
            <a:r>
              <a:rPr lang="ru-RU" altLang="ru-RU" sz="2400" b="1" u="sng" dirty="0"/>
              <a:t>заказчика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73880" y="4473109"/>
            <a:ext cx="2481701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altLang="ru-RU" sz="2400" dirty="0"/>
              <a:t>Обязательства </a:t>
            </a:r>
            <a:r>
              <a:rPr lang="ru-RU" altLang="ru-RU" sz="2400" b="1" u="sng" dirty="0"/>
              <a:t>гражданина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627784" y="2787309"/>
            <a:ext cx="6382704" cy="46166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по трудоустройству </a:t>
            </a:r>
            <a:r>
              <a:rPr lang="ru-RU" sz="2400" b="1" dirty="0" smtClean="0"/>
              <a:t>гражданина</a:t>
            </a:r>
            <a:endParaRPr lang="ru-RU" sz="2400" dirty="0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666047" y="4473110"/>
            <a:ext cx="6382704" cy="83099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по освоению образовательной </a:t>
            </a:r>
            <a:r>
              <a:rPr lang="ru-RU" sz="2400" b="1" dirty="0" smtClean="0"/>
              <a:t>программы</a:t>
            </a:r>
            <a:endParaRPr lang="ru-RU" sz="2400" dirty="0"/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2627784" y="3210065"/>
            <a:ext cx="6382704" cy="83099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ИСКЛЮЧЕНО </a:t>
            </a:r>
          </a:p>
          <a:p>
            <a:pPr algn="ctr"/>
            <a:r>
              <a:rPr lang="ru-RU" sz="2400" b="1" dirty="0" smtClean="0"/>
              <a:t>обязательство по проведению практики</a:t>
            </a:r>
            <a:endParaRPr lang="ru-RU" sz="2400" dirty="0"/>
          </a:p>
        </p:txBody>
      </p:sp>
      <p:grpSp>
        <p:nvGrpSpPr>
          <p:cNvPr id="18" name="Группа 7"/>
          <p:cNvGrpSpPr>
            <a:grpSpLocks/>
          </p:cNvGrpSpPr>
          <p:nvPr/>
        </p:nvGrpSpPr>
        <p:grpSpPr bwMode="auto">
          <a:xfrm>
            <a:off x="2666047" y="3226601"/>
            <a:ext cx="6382704" cy="814462"/>
            <a:chOff x="2808288" y="2292350"/>
            <a:chExt cx="2654300" cy="1042988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2808288" y="2292350"/>
              <a:ext cx="2624137" cy="1042988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flipV="1">
              <a:off x="2808288" y="2292350"/>
              <a:ext cx="2654300" cy="1042988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2657817" y="5265198"/>
            <a:ext cx="6382704" cy="120032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по осуществлению трудовой деятельности в течение 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</a:rPr>
              <a:t>не менее 3 </a:t>
            </a:r>
            <a:r>
              <a:rPr lang="ru-RU" sz="2400" b="1" dirty="0" smtClean="0">
                <a:solidFill>
                  <a:srgbClr val="C00000"/>
                </a:solidFill>
              </a:rPr>
              <a:t>лет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68177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9"/>
          <p:cNvSpPr txBox="1">
            <a:spLocks noChangeArrowheads="1"/>
          </p:cNvSpPr>
          <p:nvPr/>
        </p:nvSpPr>
        <p:spPr bwMode="auto">
          <a:xfrm>
            <a:off x="214313" y="407988"/>
            <a:ext cx="8794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Существенные условия договора </a:t>
            </a:r>
            <a:r>
              <a:rPr lang="ru-RU" altLang="ru-RU" sz="2400" b="1" dirty="0">
                <a:solidFill>
                  <a:srgbClr val="871F03"/>
                </a:solidFill>
                <a:cs typeface="Arial" charset="0"/>
              </a:rPr>
              <a:t>о целевом обучении (</a:t>
            </a:r>
            <a:r>
              <a:rPr lang="ru-RU" altLang="ru-RU" sz="2400" b="1" dirty="0">
                <a:solidFill>
                  <a:srgbClr val="871F03"/>
                </a:solidFill>
              </a:rPr>
              <a:t>обязательства </a:t>
            </a:r>
            <a:r>
              <a:rPr lang="ru-RU" altLang="ru-RU" sz="2400" b="1" u="sng" dirty="0" smtClean="0">
                <a:solidFill>
                  <a:srgbClr val="871F03"/>
                </a:solidFill>
              </a:rPr>
              <a:t>заказчика</a:t>
            </a:r>
            <a:r>
              <a:rPr lang="ru-RU" altLang="ru-RU" sz="2400" b="1" dirty="0" smtClean="0">
                <a:solidFill>
                  <a:srgbClr val="871F03"/>
                </a:solidFill>
              </a:rPr>
              <a:t>)</a:t>
            </a:r>
            <a:endParaRPr lang="ru-RU" altLang="ru-RU" sz="2400" b="1" dirty="0">
              <a:solidFill>
                <a:srgbClr val="871F03"/>
              </a:solidFill>
            </a:endParaRPr>
          </a:p>
          <a:p>
            <a:endParaRPr lang="ru-RU" altLang="ru-RU" sz="2400" b="1" dirty="0">
              <a:solidFill>
                <a:srgbClr val="7B0F19"/>
              </a:solidFill>
            </a:endParaRPr>
          </a:p>
        </p:txBody>
      </p:sp>
      <p:sp>
        <p:nvSpPr>
          <p:cNvPr id="20490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DD55F041-B2C5-44FC-A24F-E6A49EB5ADBF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23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188571" y="2855609"/>
            <a:ext cx="5895597" cy="34778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гражданину </a:t>
            </a:r>
            <a:r>
              <a:rPr lang="ru-RU" sz="2000" dirty="0" smtClean="0"/>
              <a:t>в </a:t>
            </a:r>
            <a:r>
              <a:rPr lang="ru-RU" sz="2000" dirty="0"/>
              <a:t>период обучения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мер </a:t>
            </a:r>
            <a:r>
              <a:rPr lang="ru-RU" sz="2000" b="1" dirty="0">
                <a:solidFill>
                  <a:srgbClr val="C00000"/>
                </a:solidFill>
              </a:rPr>
              <a:t>поддержки</a:t>
            </a:r>
            <a:r>
              <a:rPr lang="ru-RU" sz="2000" dirty="0">
                <a:solidFill>
                  <a:srgbClr val="C00000"/>
                </a:solidFill>
              </a:rPr>
              <a:t> </a:t>
            </a:r>
            <a:r>
              <a:rPr lang="ru-RU" dirty="0" smtClean="0"/>
              <a:t>(</a:t>
            </a:r>
            <a:r>
              <a:rPr lang="ru-RU" dirty="0"/>
              <a:t>включая меры материального </a:t>
            </a:r>
            <a:r>
              <a:rPr lang="ru-RU" dirty="0" smtClean="0"/>
              <a:t>стимулирования</a:t>
            </a:r>
            <a:r>
              <a:rPr lang="ru-RU" dirty="0"/>
              <a:t>, оплата </a:t>
            </a:r>
            <a:r>
              <a:rPr lang="ru-RU" dirty="0" smtClean="0"/>
              <a:t>доп. </a:t>
            </a:r>
            <a:r>
              <a:rPr lang="ru-RU" dirty="0"/>
              <a:t>платных </a:t>
            </a:r>
            <a:r>
              <a:rPr lang="ru-RU" dirty="0" smtClean="0"/>
              <a:t>обр. </a:t>
            </a:r>
            <a:r>
              <a:rPr lang="ru-RU" dirty="0"/>
              <a:t>услуг, оказываемых </a:t>
            </a:r>
            <a:r>
              <a:rPr lang="ru-RU" dirty="0" smtClean="0"/>
              <a:t>за </a:t>
            </a:r>
            <a:r>
              <a:rPr lang="ru-RU" dirty="0"/>
              <a:t>рамками </a:t>
            </a:r>
            <a:r>
              <a:rPr lang="ru-RU" dirty="0" smtClean="0"/>
              <a:t>обр. </a:t>
            </a:r>
            <a:r>
              <a:rPr lang="ru-RU" dirty="0"/>
              <a:t>программы, осваиваемой </a:t>
            </a:r>
            <a:r>
              <a:rPr lang="ru-RU" dirty="0" smtClean="0"/>
              <a:t>в </a:t>
            </a:r>
            <a:r>
              <a:rPr lang="ru-RU" dirty="0"/>
              <a:t>соответствии </a:t>
            </a:r>
            <a:r>
              <a:rPr lang="ru-RU" dirty="0" smtClean="0"/>
              <a:t>с </a:t>
            </a:r>
            <a:r>
              <a:rPr lang="ru-RU" dirty="0"/>
              <a:t>договором, предоставление </a:t>
            </a:r>
            <a:r>
              <a:rPr lang="ru-RU" dirty="0" smtClean="0"/>
              <a:t>в </a:t>
            </a:r>
            <a:r>
              <a:rPr lang="ru-RU" dirty="0"/>
              <a:t>пользование и (или) оплата жилого помещения </a:t>
            </a:r>
            <a:r>
              <a:rPr lang="ru-RU" dirty="0" smtClean="0"/>
              <a:t>в </a:t>
            </a:r>
            <a:r>
              <a:rPr lang="ru-RU" dirty="0"/>
              <a:t>период обучения и др</a:t>
            </a:r>
            <a:r>
              <a:rPr lang="ru-RU" dirty="0" smtClean="0"/>
              <a:t>.)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4164" y="2144818"/>
            <a:ext cx="3324584" cy="70788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По организации </a:t>
            </a:r>
          </a:p>
          <a:p>
            <a:pPr algn="ctr"/>
            <a:r>
              <a:rPr lang="ru-RU" sz="2000" b="1" dirty="0" smtClean="0"/>
              <a:t>предоставления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3059832" y="1628800"/>
            <a:ext cx="4427984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2400" b="1" dirty="0"/>
              <a:t>Обязательства </a:t>
            </a:r>
            <a:r>
              <a:rPr lang="ru-RU" altLang="ru-RU" sz="2400" b="1" u="sng" dirty="0"/>
              <a:t>заказчика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6516216" y="2144818"/>
            <a:ext cx="2433180" cy="415498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solidFill>
                <a:srgbClr val="C00000"/>
              </a:solidFill>
            </a:endParaRPr>
          </a:p>
          <a:p>
            <a:pPr algn="ctr"/>
            <a:r>
              <a:rPr lang="ru-RU" sz="2000" dirty="0" smtClean="0"/>
              <a:t>По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трудоустройству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гражданина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endParaRPr lang="ru-RU" sz="2000" dirty="0" smtClean="0">
              <a:solidFill>
                <a:srgbClr val="C00000"/>
              </a:solidFill>
            </a:endParaRPr>
          </a:p>
          <a:p>
            <a:pPr algn="ctr"/>
            <a:endParaRPr lang="ru-RU" sz="2000" dirty="0">
              <a:solidFill>
                <a:srgbClr val="C00000"/>
              </a:solidFill>
            </a:endParaRPr>
          </a:p>
          <a:p>
            <a:pPr algn="ctr"/>
            <a:endParaRPr lang="ru-RU" sz="2000" dirty="0" smtClean="0">
              <a:solidFill>
                <a:srgbClr val="C00000"/>
              </a:solidFill>
            </a:endParaRPr>
          </a:p>
          <a:p>
            <a:pPr algn="ctr"/>
            <a:endParaRPr lang="ru-RU" sz="2000" dirty="0">
              <a:solidFill>
                <a:srgbClr val="C00000"/>
              </a:solidFill>
            </a:endParaRPr>
          </a:p>
          <a:p>
            <a:pPr algn="ctr"/>
            <a:endParaRPr lang="ru-RU" sz="2000" dirty="0" smtClean="0">
              <a:solidFill>
                <a:srgbClr val="C00000"/>
              </a:solidFill>
            </a:endParaRPr>
          </a:p>
          <a:p>
            <a:pPr algn="ctr"/>
            <a:endParaRPr lang="ru-RU" sz="2000" dirty="0" smtClean="0">
              <a:solidFill>
                <a:srgbClr val="C00000"/>
              </a:solidFill>
            </a:endParaRPr>
          </a:p>
          <a:p>
            <a:pPr algn="ctr"/>
            <a:endParaRPr lang="ru-RU" sz="2000" dirty="0" smtClean="0">
              <a:solidFill>
                <a:srgbClr val="C00000"/>
              </a:solidFill>
            </a:endParaRPr>
          </a:p>
          <a:p>
            <a:pPr algn="ctr"/>
            <a:endParaRPr lang="ru-RU" sz="2800" dirty="0">
              <a:solidFill>
                <a:srgbClr val="C00000"/>
              </a:solidFill>
            </a:endParaRPr>
          </a:p>
          <a:p>
            <a:pPr algn="ctr"/>
            <a:endParaRPr lang="ru-RU" sz="1600" dirty="0" smtClean="0">
              <a:solidFill>
                <a:srgbClr val="C00000"/>
              </a:solidFill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358088" y="4932813"/>
            <a:ext cx="5556562" cy="132343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r>
              <a:rPr lang="ru-RU" sz="2000" dirty="0"/>
              <a:t>Стороны самостоятельно определяют перечень мер </a:t>
            </a:r>
            <a:r>
              <a:rPr lang="ru-RU" sz="2000" dirty="0" smtClean="0"/>
              <a:t>поддержки </a:t>
            </a:r>
            <a:r>
              <a:rPr lang="ru-RU" sz="2000" dirty="0"/>
              <a:t>с указанием порядка, сроков и размеров </a:t>
            </a:r>
            <a:endParaRPr lang="ru-RU" sz="2000" dirty="0" smtClean="0"/>
          </a:p>
          <a:p>
            <a:pPr lvl="0" algn="ctr"/>
            <a:r>
              <a:rPr lang="ru-RU" sz="2000" dirty="0" smtClean="0"/>
              <a:t>их предоставления</a:t>
            </a:r>
            <a:endParaRPr lang="ru-RU" sz="2000" dirty="0"/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6624228" y="4278120"/>
            <a:ext cx="2217155" cy="193899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Трудоустройство осуществляется</a:t>
            </a:r>
          </a:p>
          <a:p>
            <a:pPr algn="ctr"/>
            <a:r>
              <a:rPr lang="ru-RU" sz="2000" dirty="0" smtClean="0"/>
              <a:t>не </a:t>
            </a:r>
            <a:r>
              <a:rPr lang="ru-RU" sz="2000" dirty="0"/>
              <a:t>позднее срока, установленного </a:t>
            </a:r>
            <a:r>
              <a:rPr lang="ru-RU" sz="2000" dirty="0" smtClean="0"/>
              <a:t>договором</a:t>
            </a:r>
            <a:endParaRPr lang="ru-RU" sz="2000" dirty="0"/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3518748" y="2147723"/>
            <a:ext cx="2565420" cy="70788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По </a:t>
            </a:r>
          </a:p>
          <a:p>
            <a:pPr algn="ctr"/>
            <a:r>
              <a:rPr lang="ru-RU" sz="2000" b="1" dirty="0" smtClean="0"/>
              <a:t>предоставлению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96151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9"/>
          <p:cNvSpPr txBox="1">
            <a:spLocks noChangeArrowheads="1"/>
          </p:cNvSpPr>
          <p:nvPr/>
        </p:nvSpPr>
        <p:spPr bwMode="auto">
          <a:xfrm>
            <a:off x="214313" y="407988"/>
            <a:ext cx="8794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Существенные условия договора </a:t>
            </a:r>
            <a:r>
              <a:rPr lang="ru-RU" altLang="ru-RU" sz="2400" b="1" dirty="0">
                <a:solidFill>
                  <a:srgbClr val="871F03"/>
                </a:solidFill>
                <a:cs typeface="Arial" charset="0"/>
              </a:rPr>
              <a:t>о целевом обучении (</a:t>
            </a:r>
            <a:r>
              <a:rPr lang="ru-RU" altLang="ru-RU" sz="2400" b="1" dirty="0">
                <a:solidFill>
                  <a:srgbClr val="871F03"/>
                </a:solidFill>
              </a:rPr>
              <a:t>обязательства </a:t>
            </a:r>
            <a:r>
              <a:rPr lang="ru-RU" altLang="ru-RU" sz="2400" b="1" u="sng" dirty="0" smtClean="0">
                <a:solidFill>
                  <a:srgbClr val="871F03"/>
                </a:solidFill>
              </a:rPr>
              <a:t>гражданина</a:t>
            </a:r>
            <a:r>
              <a:rPr lang="ru-RU" altLang="ru-RU" sz="2400" b="1" dirty="0">
                <a:solidFill>
                  <a:srgbClr val="871F03"/>
                </a:solidFill>
              </a:rPr>
              <a:t>)</a:t>
            </a:r>
          </a:p>
          <a:p>
            <a:endParaRPr lang="ru-RU" altLang="ru-RU" sz="2400" b="1" dirty="0">
              <a:solidFill>
                <a:srgbClr val="7B0F19"/>
              </a:solidFill>
            </a:endParaRPr>
          </a:p>
        </p:txBody>
      </p:sp>
      <p:sp>
        <p:nvSpPr>
          <p:cNvPr id="20490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DD55F041-B2C5-44FC-A24F-E6A49EB5ADBF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24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835696" y="1700808"/>
            <a:ext cx="5400600" cy="52322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/>
              <a:t>Обязательства </a:t>
            </a:r>
            <a:r>
              <a:rPr lang="ru-RU" altLang="ru-RU" sz="2800" b="1" u="sng" dirty="0"/>
              <a:t>гражданина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61005" y="2290229"/>
            <a:ext cx="4599027" cy="181588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по освоению 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образовательной </a:t>
            </a:r>
            <a:r>
              <a:rPr lang="ru-RU" sz="2800" b="1" dirty="0">
                <a:solidFill>
                  <a:srgbClr val="C00000"/>
                </a:solidFill>
              </a:rPr>
              <a:t>программы</a:t>
            </a:r>
            <a:r>
              <a:rPr lang="ru-RU" sz="2800" dirty="0">
                <a:solidFill>
                  <a:srgbClr val="C00000"/>
                </a:solidFill>
              </a:rPr>
              <a:t>, </a:t>
            </a:r>
            <a:endParaRPr lang="ru-RU" sz="2800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dirty="0" smtClean="0"/>
              <a:t>указанной в договоре</a:t>
            </a:r>
            <a:endParaRPr lang="ru-RU" sz="2800" dirty="0"/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5264647" y="2298353"/>
            <a:ext cx="3744416" cy="353943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по осуществлению трудовой деятельности 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в </a:t>
            </a:r>
            <a:r>
              <a:rPr lang="ru-RU" sz="2800" b="1" dirty="0">
                <a:solidFill>
                  <a:srgbClr val="C00000"/>
                </a:solidFill>
              </a:rPr>
              <a:t>течение </a:t>
            </a:r>
          </a:p>
          <a:p>
            <a:pPr algn="ctr"/>
            <a:r>
              <a:rPr lang="ru-RU" sz="2800" b="1" u="sng" dirty="0">
                <a:solidFill>
                  <a:srgbClr val="C00000"/>
                </a:solidFill>
              </a:rPr>
              <a:t>не менее 3 лет</a:t>
            </a:r>
            <a:r>
              <a:rPr lang="ru-RU" sz="2800" u="sng" dirty="0">
                <a:solidFill>
                  <a:srgbClr val="C00000"/>
                </a:solidFill>
              </a:rPr>
              <a:t> </a:t>
            </a:r>
            <a:endParaRPr lang="ru-RU" sz="2800" u="sng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dirty="0" smtClean="0"/>
              <a:t>в </a:t>
            </a:r>
            <a:r>
              <a:rPr lang="ru-RU" sz="2800" dirty="0"/>
              <a:t>соответствии </a:t>
            </a:r>
            <a:endParaRPr lang="ru-RU" sz="2800" dirty="0" smtClean="0"/>
          </a:p>
          <a:p>
            <a:pPr algn="ctr"/>
            <a:r>
              <a:rPr lang="ru-RU" sz="2800" dirty="0" smtClean="0"/>
              <a:t>с </a:t>
            </a:r>
            <a:r>
              <a:rPr lang="ru-RU" sz="2800" dirty="0"/>
              <a:t>полученной квалификацией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261005" y="4106111"/>
            <a:ext cx="4606794" cy="17081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с </a:t>
            </a:r>
            <a:r>
              <a:rPr lang="ru-RU" sz="2400" dirty="0"/>
              <a:t>возможностью изменения образовательной программы </a:t>
            </a:r>
            <a:endParaRPr lang="ru-RU" sz="2400" dirty="0" smtClean="0"/>
          </a:p>
          <a:p>
            <a:pPr algn="ctr"/>
            <a:r>
              <a:rPr lang="ru-RU" sz="2400" dirty="0" smtClean="0"/>
              <a:t>и </a:t>
            </a:r>
            <a:r>
              <a:rPr lang="ru-RU" sz="2400" dirty="0"/>
              <a:t>(или) формы обучения </a:t>
            </a:r>
            <a:endParaRPr lang="ru-RU" sz="2400" dirty="0" smtClean="0"/>
          </a:p>
          <a:p>
            <a:pPr algn="ctr"/>
            <a:r>
              <a:rPr lang="ru-RU" sz="2400" dirty="0" smtClean="0"/>
              <a:t>по </a:t>
            </a:r>
            <a:r>
              <a:rPr lang="ru-RU" sz="2400" dirty="0"/>
              <a:t>согласованию </a:t>
            </a:r>
            <a:r>
              <a:rPr lang="ru-RU" sz="2400" dirty="0" smtClean="0"/>
              <a:t>с заказчиком</a:t>
            </a:r>
          </a:p>
          <a:p>
            <a:pPr algn="ctr"/>
            <a:endParaRPr lang="ru-RU" sz="900" dirty="0"/>
          </a:p>
        </p:txBody>
      </p:sp>
      <p:grpSp>
        <p:nvGrpSpPr>
          <p:cNvPr id="8" name="Группа 22"/>
          <p:cNvGrpSpPr>
            <a:grpSpLocks/>
          </p:cNvGrpSpPr>
          <p:nvPr/>
        </p:nvGrpSpPr>
        <p:grpSpPr bwMode="auto">
          <a:xfrm>
            <a:off x="168275" y="6750050"/>
            <a:ext cx="1666875" cy="63500"/>
            <a:chOff x="2857500" y="5805488"/>
            <a:chExt cx="5929313" cy="144462"/>
          </a:xfrm>
        </p:grpSpPr>
        <p:cxnSp>
          <p:nvCxnSpPr>
            <p:cNvPr id="9" name="Прямая соединительная линия 8"/>
            <p:cNvCxnSpPr/>
            <p:nvPr/>
          </p:nvCxnSpPr>
          <p:spPr bwMode="auto">
            <a:xfrm>
              <a:off x="2857500" y="5805488"/>
              <a:ext cx="5646965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 bwMode="auto">
            <a:xfrm>
              <a:off x="3004321" y="5877719"/>
              <a:ext cx="5635671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 bwMode="auto">
            <a:xfrm>
              <a:off x="3139848" y="5949950"/>
              <a:ext cx="5646965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47006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9"/>
          <p:cNvSpPr txBox="1">
            <a:spLocks noChangeArrowheads="1"/>
          </p:cNvSpPr>
          <p:nvPr/>
        </p:nvSpPr>
        <p:spPr bwMode="auto">
          <a:xfrm>
            <a:off x="179388" y="193675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Кто может быть заказчиком </a:t>
            </a:r>
          </a:p>
          <a:p>
            <a:pPr>
              <a:lnSpc>
                <a:spcPct val="90000"/>
              </a:lnSpc>
            </a:pPr>
            <a:r>
              <a:rPr lang="ru-RU" altLang="ru-RU" sz="2400" b="1" u="sng" dirty="0" smtClean="0">
                <a:solidFill>
                  <a:srgbClr val="871F03"/>
                </a:solidFill>
                <a:cs typeface="Arial" charset="0"/>
              </a:rPr>
              <a:t>приема </a:t>
            </a:r>
            <a:r>
              <a:rPr lang="ru-RU" altLang="ru-RU" sz="2400" b="1" u="sng" dirty="0">
                <a:solidFill>
                  <a:srgbClr val="871F03"/>
                </a:solidFill>
                <a:cs typeface="Arial" charset="0"/>
              </a:rPr>
              <a:t>на целевое обучение</a:t>
            </a:r>
          </a:p>
          <a:p>
            <a:pPr>
              <a:lnSpc>
                <a:spcPct val="90000"/>
              </a:lnSpc>
            </a:pPr>
            <a:endParaRPr lang="ru-RU" altLang="ru-RU" sz="2400" b="1" dirty="0">
              <a:solidFill>
                <a:srgbClr val="7B0F19"/>
              </a:solidFill>
            </a:endParaRPr>
          </a:p>
        </p:txBody>
      </p:sp>
      <p:sp>
        <p:nvSpPr>
          <p:cNvPr id="38914" name="Text Box 9"/>
          <p:cNvSpPr txBox="1">
            <a:spLocks noChangeArrowheads="1"/>
          </p:cNvSpPr>
          <p:nvPr/>
        </p:nvSpPr>
        <p:spPr bwMode="auto">
          <a:xfrm>
            <a:off x="611188" y="1261784"/>
            <a:ext cx="8353425" cy="5047536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u="sng" dirty="0" smtClean="0"/>
              <a:t>Ст. </a:t>
            </a:r>
            <a:r>
              <a:rPr lang="ru-RU" sz="1600" b="1" u="sng" dirty="0"/>
              <a:t> 71.1 Федерального закона «Об образовании в Российской Федерации»</a:t>
            </a:r>
          </a:p>
          <a:p>
            <a:r>
              <a:rPr lang="ru-RU" sz="1700" dirty="0" smtClean="0"/>
              <a:t>1</a:t>
            </a:r>
            <a:r>
              <a:rPr lang="ru-RU" sz="1700" dirty="0"/>
              <a:t>) федеральные государственные органы, органы государственной власти субъектов Российской Федерации, органы местного самоуправления;</a:t>
            </a:r>
          </a:p>
          <a:p>
            <a:r>
              <a:rPr lang="ru-RU" sz="1700" dirty="0"/>
              <a:t>2) государственные и муниципальные учреждения, унитарные предприятия;</a:t>
            </a:r>
          </a:p>
          <a:p>
            <a:r>
              <a:rPr lang="ru-RU" sz="1700" dirty="0"/>
              <a:t>3) государственные корпорации;</a:t>
            </a:r>
          </a:p>
          <a:p>
            <a:r>
              <a:rPr lang="ru-RU" sz="1700" dirty="0"/>
              <a:t>4) государственные компании;</a:t>
            </a:r>
          </a:p>
          <a:p>
            <a:r>
              <a:rPr lang="ru-RU" sz="1700" b="1" dirty="0">
                <a:solidFill>
                  <a:srgbClr val="C00000"/>
                </a:solidFill>
              </a:rPr>
              <a:t>5) организации, включенные в сводный реестр организаций оборонно-промышленного комплекса, формируемый в соответствии с частью 2 статьи 21 Федерального закона от 31 декабря 2014 года N 488-ФЗ «О промышленной политике в Российской Федерации»;</a:t>
            </a:r>
          </a:p>
          <a:p>
            <a:r>
              <a:rPr lang="ru-RU" sz="1700" dirty="0"/>
              <a:t>6) хозяйственные общества, в уставном капитале которых присутствует доля Российской Федерации, субъекта Российской Федерации или муниципального образования;</a:t>
            </a:r>
          </a:p>
          <a:p>
            <a:r>
              <a:rPr lang="ru-RU" sz="1700" b="1" dirty="0">
                <a:solidFill>
                  <a:srgbClr val="C00000"/>
                </a:solidFill>
              </a:rPr>
              <a:t>7) акционерные общества, акции которых находятся в собственности или в доверительном управлении государственной корпорации;</a:t>
            </a:r>
          </a:p>
          <a:p>
            <a:r>
              <a:rPr lang="ru-RU" sz="1700" b="1" dirty="0">
                <a:solidFill>
                  <a:srgbClr val="C00000"/>
                </a:solidFill>
              </a:rPr>
              <a:t>8) дочерние хозяйственные общества организаций, указанных в п. 4, 6 и 7;</a:t>
            </a:r>
          </a:p>
          <a:p>
            <a:r>
              <a:rPr lang="ru-RU" sz="1700" b="1" dirty="0">
                <a:solidFill>
                  <a:srgbClr val="C00000"/>
                </a:solidFill>
              </a:rPr>
              <a:t>9) организации, которые созданы государственными корпорациями или переданы государственным корпорациям в соответствии с положениями федеральных законов об указанных корпорациях</a:t>
            </a:r>
          </a:p>
        </p:txBody>
      </p:sp>
      <p:sp>
        <p:nvSpPr>
          <p:cNvPr id="38915" name="Line 10"/>
          <p:cNvSpPr>
            <a:spLocks noChangeShapeType="1"/>
          </p:cNvSpPr>
          <p:nvPr/>
        </p:nvSpPr>
        <p:spPr bwMode="auto">
          <a:xfrm flipV="1">
            <a:off x="250825" y="2997200"/>
            <a:ext cx="0" cy="3354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16" name="Line 11"/>
          <p:cNvSpPr>
            <a:spLocks noChangeShapeType="1"/>
          </p:cNvSpPr>
          <p:nvPr/>
        </p:nvSpPr>
        <p:spPr bwMode="auto">
          <a:xfrm>
            <a:off x="250825" y="5300663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17" name="Line 12"/>
          <p:cNvSpPr>
            <a:spLocks noChangeShapeType="1"/>
          </p:cNvSpPr>
          <p:nvPr/>
        </p:nvSpPr>
        <p:spPr bwMode="auto">
          <a:xfrm>
            <a:off x="250825" y="5516563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18" name="Line 13"/>
          <p:cNvSpPr>
            <a:spLocks noChangeShapeType="1"/>
          </p:cNvSpPr>
          <p:nvPr/>
        </p:nvSpPr>
        <p:spPr bwMode="auto">
          <a:xfrm>
            <a:off x="250825" y="4797425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19" name="Line 14"/>
          <p:cNvSpPr>
            <a:spLocks noChangeShapeType="1"/>
          </p:cNvSpPr>
          <p:nvPr/>
        </p:nvSpPr>
        <p:spPr bwMode="auto">
          <a:xfrm>
            <a:off x="250825" y="2997200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20" name="Прямоугольник 4"/>
          <p:cNvSpPr>
            <a:spLocks noChangeArrowheads="1"/>
          </p:cNvSpPr>
          <p:nvPr/>
        </p:nvSpPr>
        <p:spPr bwMode="auto">
          <a:xfrm>
            <a:off x="119063" y="6372036"/>
            <a:ext cx="2148681" cy="369332"/>
          </a:xfrm>
          <a:prstGeom prst="rect">
            <a:avLst/>
          </a:prstGeom>
          <a:solidFill>
            <a:srgbClr val="C00000"/>
          </a:solidFill>
          <a:ln w="9525">
            <a:solidFill>
              <a:srgbClr val="7B0F1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alibri" pitchFamily="34" charset="0"/>
              </a:rPr>
              <a:t>Дополнения</a:t>
            </a:r>
            <a:endParaRPr lang="ru-RU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8921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01F6B9EC-152F-445D-B9BC-44FDD8BA39AE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25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Text Box 9"/>
          <p:cNvSpPr txBox="1">
            <a:spLocks noChangeArrowheads="1"/>
          </p:cNvSpPr>
          <p:nvPr/>
        </p:nvSpPr>
        <p:spPr bwMode="auto">
          <a:xfrm>
            <a:off x="179388" y="193675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Кто может быть заказчиком </a:t>
            </a:r>
          </a:p>
          <a:p>
            <a:pPr>
              <a:lnSpc>
                <a:spcPct val="90000"/>
              </a:lnSpc>
            </a:pPr>
            <a:r>
              <a:rPr lang="ru-RU" altLang="ru-RU" sz="2400" b="1" u="sng" dirty="0" smtClean="0">
                <a:solidFill>
                  <a:srgbClr val="871F03"/>
                </a:solidFill>
                <a:cs typeface="Arial" charset="0"/>
              </a:rPr>
              <a:t>приема </a:t>
            </a:r>
            <a:r>
              <a:rPr lang="ru-RU" altLang="ru-RU" sz="2400" b="1" u="sng" dirty="0">
                <a:solidFill>
                  <a:srgbClr val="871F03"/>
                </a:solidFill>
                <a:cs typeface="Arial" charset="0"/>
              </a:rPr>
              <a:t>на целевое обучение</a:t>
            </a:r>
          </a:p>
          <a:p>
            <a:pPr>
              <a:lnSpc>
                <a:spcPct val="90000"/>
              </a:lnSpc>
            </a:pPr>
            <a:endParaRPr lang="ru-RU" altLang="ru-RU" sz="2400" b="1" dirty="0">
              <a:solidFill>
                <a:srgbClr val="7B0F19"/>
              </a:solidFill>
            </a:endParaRPr>
          </a:p>
        </p:txBody>
      </p:sp>
      <p:sp>
        <p:nvSpPr>
          <p:cNvPr id="39941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67072B8A-173E-47F3-90AF-C2DC4C37F0F9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26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07181" y="1340768"/>
            <a:ext cx="8481219" cy="35394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700" dirty="0" smtClean="0"/>
              <a:t>Органы </a:t>
            </a:r>
            <a:r>
              <a:rPr lang="ru-RU" sz="1700" dirty="0"/>
              <a:t>местного </a:t>
            </a:r>
            <a:r>
              <a:rPr lang="ru-RU" sz="1700" dirty="0" smtClean="0"/>
              <a:t>самоуправления</a:t>
            </a:r>
            <a:endParaRPr lang="ru-RU" sz="1700" dirty="0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07180" y="1883876"/>
            <a:ext cx="8481220" cy="35394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700" dirty="0" smtClean="0"/>
              <a:t>Государственные и муниципальные учреждения</a:t>
            </a:r>
            <a:r>
              <a:rPr lang="ru-RU" sz="1700" dirty="0"/>
              <a:t>, унитарные </a:t>
            </a:r>
            <a:r>
              <a:rPr lang="ru-RU" sz="1700" dirty="0" smtClean="0"/>
              <a:t>предприятия</a:t>
            </a:r>
            <a:endParaRPr lang="ru-RU" sz="1700" dirty="0"/>
          </a:p>
        </p:txBody>
      </p:sp>
      <p:grpSp>
        <p:nvGrpSpPr>
          <p:cNvPr id="18" name="Группа 22"/>
          <p:cNvGrpSpPr>
            <a:grpSpLocks/>
          </p:cNvGrpSpPr>
          <p:nvPr/>
        </p:nvGrpSpPr>
        <p:grpSpPr bwMode="auto">
          <a:xfrm>
            <a:off x="168275" y="6750050"/>
            <a:ext cx="1666875" cy="63500"/>
            <a:chOff x="2857500" y="5805488"/>
            <a:chExt cx="5929313" cy="144462"/>
          </a:xfrm>
        </p:grpSpPr>
        <p:cxnSp>
          <p:nvCxnSpPr>
            <p:cNvPr id="22" name="Прямая соединительная линия 21"/>
            <p:cNvCxnSpPr/>
            <p:nvPr/>
          </p:nvCxnSpPr>
          <p:spPr bwMode="auto">
            <a:xfrm>
              <a:off x="2857500" y="5805488"/>
              <a:ext cx="5646965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 bwMode="auto">
            <a:xfrm>
              <a:off x="3004321" y="5877719"/>
              <a:ext cx="5635671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 bwMode="auto">
            <a:xfrm>
              <a:off x="3139848" y="5949950"/>
              <a:ext cx="5646965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47781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9"/>
          <p:cNvSpPr txBox="1">
            <a:spLocks noChangeArrowheads="1"/>
          </p:cNvSpPr>
          <p:nvPr/>
        </p:nvSpPr>
        <p:spPr bwMode="auto">
          <a:xfrm>
            <a:off x="179388" y="407988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871F03"/>
                </a:solidFill>
                <a:cs typeface="Arial" charset="0"/>
              </a:rPr>
              <a:t>Целевое обучение в </a:t>
            </a:r>
            <a:r>
              <a:rPr lang="ru-RU" altLang="ru-RU" sz="2400" b="1" dirty="0">
                <a:solidFill>
                  <a:srgbClr val="871F03"/>
                </a:solidFill>
                <a:cs typeface="Arial" charset="0"/>
              </a:rPr>
              <a:t>интересах </a:t>
            </a:r>
            <a:endParaRPr lang="ru-RU" altLang="ru-RU" sz="2400" b="1" dirty="0" smtClean="0">
              <a:solidFill>
                <a:srgbClr val="871F03"/>
              </a:solidFill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400" b="1" u="sng" dirty="0" smtClean="0">
                <a:solidFill>
                  <a:srgbClr val="871F03"/>
                </a:solidFill>
                <a:cs typeface="Arial" charset="0"/>
              </a:rPr>
              <a:t>конкретного </a:t>
            </a:r>
            <a:r>
              <a:rPr lang="ru-RU" altLang="ru-RU" sz="2400" b="1" u="sng" dirty="0" smtClean="0">
                <a:solidFill>
                  <a:srgbClr val="7B0F19"/>
                </a:solidFill>
                <a:cs typeface="Arial" charset="0"/>
              </a:rPr>
              <a:t>работодателя</a:t>
            </a:r>
          </a:p>
        </p:txBody>
      </p:sp>
      <p:sp>
        <p:nvSpPr>
          <p:cNvPr id="41986" name="Text Box 9"/>
          <p:cNvSpPr txBox="1">
            <a:spLocks noChangeArrowheads="1"/>
          </p:cNvSpPr>
          <p:nvPr/>
        </p:nvSpPr>
        <p:spPr bwMode="auto">
          <a:xfrm>
            <a:off x="288925" y="1552958"/>
            <a:ext cx="8529638" cy="86793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ru-RU" sz="2800" b="1" dirty="0">
                <a:cs typeface="Arial" charset="0"/>
              </a:rPr>
              <a:t>Три </a:t>
            </a:r>
            <a:r>
              <a:rPr lang="ru-RU" altLang="ru-RU" sz="2800" b="1" dirty="0" smtClean="0">
                <a:cs typeface="Arial" charset="0"/>
              </a:rPr>
              <a:t>способа обеспечения целевого обучения в </a:t>
            </a:r>
            <a:r>
              <a:rPr lang="ru-RU" altLang="ru-RU" sz="2800" b="1" dirty="0">
                <a:cs typeface="Arial" charset="0"/>
              </a:rPr>
              <a:t>интересах </a:t>
            </a:r>
            <a:r>
              <a:rPr lang="ru-RU" altLang="ru-RU" sz="2800" b="1" u="sng" dirty="0">
                <a:cs typeface="Arial" charset="0"/>
              </a:rPr>
              <a:t>конкретного </a:t>
            </a:r>
            <a:r>
              <a:rPr lang="ru-RU" altLang="ru-RU" sz="2800" b="1" u="sng" dirty="0" smtClean="0">
                <a:cs typeface="Arial" charset="0"/>
              </a:rPr>
              <a:t>работодателя:</a:t>
            </a:r>
            <a:endParaRPr lang="ru-RU" altLang="ru-RU" sz="2800" b="1" dirty="0">
              <a:cs typeface="Arial" charset="0"/>
            </a:endParaRPr>
          </a:p>
        </p:txBody>
      </p:sp>
      <p:sp>
        <p:nvSpPr>
          <p:cNvPr id="41987" name="Text Box 9"/>
          <p:cNvSpPr txBox="1">
            <a:spLocks noChangeArrowheads="1"/>
          </p:cNvSpPr>
          <p:nvPr/>
        </p:nvSpPr>
        <p:spPr bwMode="auto">
          <a:xfrm>
            <a:off x="288925" y="2638326"/>
            <a:ext cx="8529638" cy="480131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ru-RU" sz="2800" dirty="0">
                <a:cs typeface="Arial" charset="0"/>
              </a:rPr>
              <a:t>1) </a:t>
            </a:r>
            <a:r>
              <a:rPr lang="ru-RU" altLang="ru-RU" sz="2800" dirty="0" smtClean="0">
                <a:cs typeface="Arial" charset="0"/>
              </a:rPr>
              <a:t>организация не </a:t>
            </a:r>
            <a:r>
              <a:rPr lang="ru-RU" altLang="ru-RU" sz="2800" dirty="0">
                <a:cs typeface="Arial" charset="0"/>
              </a:rPr>
              <a:t>является стороной договора</a:t>
            </a:r>
          </a:p>
        </p:txBody>
      </p:sp>
      <p:sp>
        <p:nvSpPr>
          <p:cNvPr id="41988" name="Text Box 9"/>
          <p:cNvSpPr txBox="1">
            <a:spLocks noChangeArrowheads="1"/>
          </p:cNvSpPr>
          <p:nvPr/>
        </p:nvSpPr>
        <p:spPr bwMode="auto">
          <a:xfrm>
            <a:off x="288925" y="3118457"/>
            <a:ext cx="8529638" cy="86793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ru-RU" sz="2800" dirty="0">
                <a:cs typeface="Arial" charset="0"/>
              </a:rPr>
              <a:t>2) организация </a:t>
            </a:r>
            <a:r>
              <a:rPr lang="ru-RU" altLang="ru-RU" sz="2800" dirty="0" smtClean="0">
                <a:cs typeface="Arial" charset="0"/>
              </a:rPr>
              <a:t>является </a:t>
            </a:r>
            <a:r>
              <a:rPr lang="ru-RU" altLang="ru-RU" sz="2800" dirty="0">
                <a:cs typeface="Arial" charset="0"/>
              </a:rPr>
              <a:t>стороной </a:t>
            </a:r>
            <a:r>
              <a:rPr lang="ru-RU" altLang="ru-RU" sz="2800" dirty="0" smtClean="0">
                <a:cs typeface="Arial" charset="0"/>
              </a:rPr>
              <a:t>договора </a:t>
            </a:r>
          </a:p>
          <a:p>
            <a:pPr>
              <a:lnSpc>
                <a:spcPct val="90000"/>
              </a:lnSpc>
            </a:pPr>
            <a:r>
              <a:rPr lang="ru-RU" altLang="ru-RU" sz="2800" dirty="0" smtClean="0">
                <a:cs typeface="Arial" charset="0"/>
              </a:rPr>
              <a:t>в </a:t>
            </a:r>
            <a:r>
              <a:rPr lang="ru-RU" altLang="ru-RU" sz="2800" dirty="0">
                <a:cs typeface="Arial" charset="0"/>
              </a:rPr>
              <a:t>качестве работодателя </a:t>
            </a:r>
            <a:r>
              <a:rPr lang="ru-RU" altLang="ru-RU" sz="2800" dirty="0" smtClean="0">
                <a:cs typeface="Arial" charset="0"/>
              </a:rPr>
              <a:t>(</a:t>
            </a:r>
            <a:r>
              <a:rPr lang="ru-RU" altLang="ru-RU" sz="2800" dirty="0">
                <a:cs typeface="Arial" charset="0"/>
              </a:rPr>
              <a:t>помимо заказчика)</a:t>
            </a:r>
            <a:endParaRPr lang="ru-RU" altLang="ru-RU" sz="2800" dirty="0"/>
          </a:p>
        </p:txBody>
      </p:sp>
      <p:sp>
        <p:nvSpPr>
          <p:cNvPr id="41989" name="Text Box 9"/>
          <p:cNvSpPr txBox="1">
            <a:spLocks noChangeArrowheads="1"/>
          </p:cNvSpPr>
          <p:nvPr/>
        </p:nvSpPr>
        <p:spPr bwMode="auto">
          <a:xfrm>
            <a:off x="289247" y="3986387"/>
            <a:ext cx="8531225" cy="86793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ru-RU" sz="2800" dirty="0">
                <a:cs typeface="Arial" charset="0"/>
              </a:rPr>
              <a:t>3) организация </a:t>
            </a:r>
            <a:r>
              <a:rPr lang="ru-RU" altLang="ru-RU" sz="2800" dirty="0" smtClean="0">
                <a:cs typeface="Arial" charset="0"/>
              </a:rPr>
              <a:t>является </a:t>
            </a:r>
            <a:r>
              <a:rPr lang="ru-RU" altLang="ru-RU" sz="2800" dirty="0">
                <a:cs typeface="Arial" charset="0"/>
              </a:rPr>
              <a:t>стороной договора </a:t>
            </a:r>
            <a:endParaRPr lang="ru-RU" altLang="ru-RU" sz="2800" dirty="0" smtClean="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800" dirty="0" smtClean="0">
                <a:cs typeface="Arial" charset="0"/>
              </a:rPr>
              <a:t>в </a:t>
            </a:r>
            <a:r>
              <a:rPr lang="ru-RU" altLang="ru-RU" sz="2800" dirty="0">
                <a:cs typeface="Arial" charset="0"/>
              </a:rPr>
              <a:t>качестве заказчика</a:t>
            </a:r>
            <a:endParaRPr lang="ru-RU" altLang="ru-RU" sz="2800" dirty="0"/>
          </a:p>
        </p:txBody>
      </p:sp>
      <p:sp>
        <p:nvSpPr>
          <p:cNvPr id="41990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58A5BEA1-53B3-4D20-B7D4-06125205D469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27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153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9"/>
          <p:cNvSpPr txBox="1">
            <a:spLocks noChangeArrowheads="1"/>
          </p:cNvSpPr>
          <p:nvPr/>
        </p:nvSpPr>
        <p:spPr bwMode="auto">
          <a:xfrm>
            <a:off x="6392863" y="5516563"/>
            <a:ext cx="2520950" cy="52322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Организация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4034" name="AutoShape 43"/>
          <p:cNvSpPr>
            <a:spLocks noChangeArrowheads="1"/>
          </p:cNvSpPr>
          <p:nvPr/>
        </p:nvSpPr>
        <p:spPr bwMode="auto">
          <a:xfrm rot="5400000">
            <a:off x="6838157" y="4218781"/>
            <a:ext cx="1976438" cy="619125"/>
          </a:xfrm>
          <a:prstGeom prst="rightArrow">
            <a:avLst>
              <a:gd name="adj1" fmla="val 50000"/>
              <a:gd name="adj2" fmla="val 28627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  <p:sp>
        <p:nvSpPr>
          <p:cNvPr id="44035" name="Text Box 9"/>
          <p:cNvSpPr txBox="1">
            <a:spLocks noChangeArrowheads="1"/>
          </p:cNvSpPr>
          <p:nvPr/>
        </p:nvSpPr>
        <p:spPr bwMode="auto">
          <a:xfrm>
            <a:off x="5889711" y="4112844"/>
            <a:ext cx="1828627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altLang="ru-RU" sz="2400" dirty="0" err="1" smtClean="0">
                <a:cs typeface="Arial" charset="0"/>
              </a:rPr>
              <a:t>Трудо</a:t>
            </a:r>
            <a:r>
              <a:rPr lang="ru-RU" altLang="ru-RU" sz="2400" dirty="0" smtClean="0">
                <a:cs typeface="Arial" charset="0"/>
              </a:rPr>
              <a:t>-устройство</a:t>
            </a:r>
            <a:endParaRPr lang="ru-RU" altLang="ru-RU" sz="2400" dirty="0">
              <a:cs typeface="Arial" charset="0"/>
            </a:endParaRPr>
          </a:p>
        </p:txBody>
      </p:sp>
      <p:sp>
        <p:nvSpPr>
          <p:cNvPr id="44036" name="Text Box 9"/>
          <p:cNvSpPr txBox="1">
            <a:spLocks noChangeArrowheads="1"/>
          </p:cNvSpPr>
          <p:nvPr/>
        </p:nvSpPr>
        <p:spPr bwMode="auto">
          <a:xfrm>
            <a:off x="4364038" y="3024188"/>
            <a:ext cx="1781175" cy="101441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>
                <a:cs typeface="Arial" charset="0"/>
              </a:rPr>
              <a:t>Договор </a:t>
            </a:r>
          </a:p>
          <a:p>
            <a:pPr algn="ctr"/>
            <a:r>
              <a:rPr lang="ru-RU" altLang="ru-RU" sz="2000" b="1">
                <a:cs typeface="Arial" charset="0"/>
              </a:rPr>
              <a:t>о целевом </a:t>
            </a:r>
          </a:p>
          <a:p>
            <a:pPr algn="ctr"/>
            <a:r>
              <a:rPr lang="ru-RU" altLang="ru-RU" sz="2000" b="1">
                <a:cs typeface="Arial" charset="0"/>
              </a:rPr>
              <a:t>обучении</a:t>
            </a:r>
          </a:p>
        </p:txBody>
      </p:sp>
      <p:sp>
        <p:nvSpPr>
          <p:cNvPr id="44037" name="Text Box 9"/>
          <p:cNvSpPr txBox="1">
            <a:spLocks noChangeArrowheads="1"/>
          </p:cNvSpPr>
          <p:nvPr/>
        </p:nvSpPr>
        <p:spPr bwMode="auto">
          <a:xfrm>
            <a:off x="6929438" y="3294063"/>
            <a:ext cx="1984375" cy="46196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Гражданин </a:t>
            </a:r>
          </a:p>
        </p:txBody>
      </p:sp>
      <p:cxnSp>
        <p:nvCxnSpPr>
          <p:cNvPr id="44038" name="Прямая со стрелкой 54"/>
          <p:cNvCxnSpPr>
            <a:cxnSpLocks noChangeShapeType="1"/>
            <a:endCxn id="44036" idx="3"/>
          </p:cNvCxnSpPr>
          <p:nvPr/>
        </p:nvCxnSpPr>
        <p:spPr bwMode="auto">
          <a:xfrm flipH="1">
            <a:off x="6145213" y="3530600"/>
            <a:ext cx="760412" cy="0"/>
          </a:xfrm>
          <a:prstGeom prst="straightConnector1">
            <a:avLst/>
          </a:prstGeom>
          <a:noFill/>
          <a:ln w="76200" algn="ctr">
            <a:solidFill>
              <a:srgbClr val="871F03"/>
            </a:solidFill>
            <a:round/>
            <a:headEnd/>
            <a:tailEnd type="arrow" w="med" len="med"/>
          </a:ln>
        </p:spPr>
      </p:cxnSp>
      <p:cxnSp>
        <p:nvCxnSpPr>
          <p:cNvPr id="44039" name="Прямая со стрелкой 54"/>
          <p:cNvCxnSpPr>
            <a:cxnSpLocks noChangeShapeType="1"/>
          </p:cNvCxnSpPr>
          <p:nvPr/>
        </p:nvCxnSpPr>
        <p:spPr bwMode="auto">
          <a:xfrm>
            <a:off x="3171825" y="3484563"/>
            <a:ext cx="1192213" cy="0"/>
          </a:xfrm>
          <a:prstGeom prst="straightConnector1">
            <a:avLst/>
          </a:prstGeom>
          <a:noFill/>
          <a:ln w="76200" algn="ctr">
            <a:solidFill>
              <a:srgbClr val="871F03"/>
            </a:solidFill>
            <a:round/>
            <a:headEnd/>
            <a:tailEnd type="arrow" w="med" len="med"/>
          </a:ln>
        </p:spPr>
      </p:cxnSp>
      <p:sp>
        <p:nvSpPr>
          <p:cNvPr id="44040" name="Text Box 9"/>
          <p:cNvSpPr txBox="1">
            <a:spLocks noChangeArrowheads="1"/>
          </p:cNvSpPr>
          <p:nvPr/>
        </p:nvSpPr>
        <p:spPr bwMode="auto">
          <a:xfrm>
            <a:off x="331788" y="1631950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 u="sng" dirty="0">
                <a:solidFill>
                  <a:srgbClr val="7B0F19"/>
                </a:solidFill>
                <a:cs typeface="Arial" charset="0"/>
              </a:rPr>
              <a:t>1 - организация </a:t>
            </a:r>
            <a:r>
              <a:rPr lang="ru-RU" altLang="ru-RU" sz="2400" b="1" u="sng" dirty="0" smtClean="0">
                <a:solidFill>
                  <a:srgbClr val="7B0F19"/>
                </a:solidFill>
                <a:cs typeface="Arial" charset="0"/>
              </a:rPr>
              <a:t>не </a:t>
            </a:r>
            <a:r>
              <a:rPr lang="ru-RU" altLang="ru-RU" sz="2400" b="1" u="sng" dirty="0">
                <a:solidFill>
                  <a:srgbClr val="7B0F19"/>
                </a:solidFill>
                <a:cs typeface="Arial" charset="0"/>
              </a:rPr>
              <a:t>является стороной договора</a:t>
            </a:r>
            <a:endParaRPr lang="ru-RU" altLang="ru-RU" sz="2400" b="1" u="sng" dirty="0">
              <a:solidFill>
                <a:srgbClr val="7B0F19"/>
              </a:solidFill>
            </a:endParaRPr>
          </a:p>
        </p:txBody>
      </p:sp>
      <p:sp>
        <p:nvSpPr>
          <p:cNvPr id="44041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E1B95C3C-5ED2-4CB2-9C31-421C0181ABE9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28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179388" y="407988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Как можно обеспечить </a:t>
            </a:r>
            <a:r>
              <a:rPr lang="ru-RU" altLang="ru-RU" sz="2400" b="1" dirty="0" smtClean="0">
                <a:solidFill>
                  <a:srgbClr val="871F03"/>
                </a:solidFill>
                <a:cs typeface="Arial" charset="0"/>
              </a:rPr>
              <a:t>целевое </a:t>
            </a:r>
            <a:r>
              <a:rPr lang="ru-RU" altLang="ru-RU" sz="2400" b="1" dirty="0">
                <a:solidFill>
                  <a:srgbClr val="871F03"/>
                </a:solidFill>
                <a:cs typeface="Arial" charset="0"/>
              </a:rPr>
              <a:t>обучение </a:t>
            </a:r>
          </a:p>
          <a:p>
            <a:pPr>
              <a:lnSpc>
                <a:spcPct val="90000"/>
              </a:lnSpc>
            </a:pPr>
            <a:r>
              <a:rPr lang="ru-RU" altLang="ru-RU" sz="2400" b="1" dirty="0">
                <a:solidFill>
                  <a:srgbClr val="871F03"/>
                </a:solidFill>
                <a:cs typeface="Arial" charset="0"/>
              </a:rPr>
              <a:t>в интересах </a:t>
            </a:r>
            <a:r>
              <a:rPr lang="ru-RU" altLang="ru-RU" sz="2400" b="1" u="sng" dirty="0" smtClean="0">
                <a:solidFill>
                  <a:srgbClr val="871F03"/>
                </a:solidFill>
                <a:cs typeface="Arial" charset="0"/>
              </a:rPr>
              <a:t>конкретного </a:t>
            </a:r>
            <a:r>
              <a:rPr lang="ru-RU" altLang="ru-RU" sz="2400" b="1" u="sng" dirty="0" smtClean="0">
                <a:solidFill>
                  <a:srgbClr val="7B0F19"/>
                </a:solidFill>
                <a:cs typeface="Arial" charset="0"/>
              </a:rPr>
              <a:t>работодателя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250825" y="2876743"/>
            <a:ext cx="2921000" cy="1754326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 smtClean="0"/>
              <a:t>Например</a:t>
            </a:r>
            <a:r>
              <a:rPr lang="ru-RU" dirty="0"/>
              <a:t>, орган местного самоуправления, осуществляющий управление в сфере образования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257175" y="2408430"/>
            <a:ext cx="2914650" cy="46196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Заказчик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9"/>
          <p:cNvSpPr txBox="1">
            <a:spLocks noChangeArrowheads="1"/>
          </p:cNvSpPr>
          <p:nvPr/>
        </p:nvSpPr>
        <p:spPr bwMode="auto">
          <a:xfrm>
            <a:off x="6392863" y="5516563"/>
            <a:ext cx="2520950" cy="52322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Организация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4034" name="AutoShape 43"/>
          <p:cNvSpPr>
            <a:spLocks noChangeArrowheads="1"/>
          </p:cNvSpPr>
          <p:nvPr/>
        </p:nvSpPr>
        <p:spPr bwMode="auto">
          <a:xfrm rot="5400000">
            <a:off x="6838157" y="4218781"/>
            <a:ext cx="1976438" cy="619125"/>
          </a:xfrm>
          <a:prstGeom prst="rightArrow">
            <a:avLst>
              <a:gd name="adj1" fmla="val 50000"/>
              <a:gd name="adj2" fmla="val 28627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  <p:sp>
        <p:nvSpPr>
          <p:cNvPr id="44035" name="Text Box 9"/>
          <p:cNvSpPr txBox="1">
            <a:spLocks noChangeArrowheads="1"/>
          </p:cNvSpPr>
          <p:nvPr/>
        </p:nvSpPr>
        <p:spPr bwMode="auto">
          <a:xfrm>
            <a:off x="5889711" y="4112844"/>
            <a:ext cx="1828627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altLang="ru-RU" sz="2400" dirty="0" err="1" smtClean="0">
                <a:cs typeface="Arial" charset="0"/>
              </a:rPr>
              <a:t>Трудо</a:t>
            </a:r>
            <a:r>
              <a:rPr lang="ru-RU" altLang="ru-RU" sz="2400" dirty="0" smtClean="0">
                <a:cs typeface="Arial" charset="0"/>
              </a:rPr>
              <a:t>-устройство</a:t>
            </a:r>
            <a:endParaRPr lang="ru-RU" altLang="ru-RU" sz="2400" dirty="0">
              <a:cs typeface="Arial" charset="0"/>
            </a:endParaRPr>
          </a:p>
        </p:txBody>
      </p:sp>
      <p:sp>
        <p:nvSpPr>
          <p:cNvPr id="44036" name="Text Box 9"/>
          <p:cNvSpPr txBox="1">
            <a:spLocks noChangeArrowheads="1"/>
          </p:cNvSpPr>
          <p:nvPr/>
        </p:nvSpPr>
        <p:spPr bwMode="auto">
          <a:xfrm>
            <a:off x="4364038" y="3024188"/>
            <a:ext cx="1781175" cy="101441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>
                <a:cs typeface="Arial" charset="0"/>
              </a:rPr>
              <a:t>Договор </a:t>
            </a:r>
          </a:p>
          <a:p>
            <a:pPr algn="ctr"/>
            <a:r>
              <a:rPr lang="ru-RU" altLang="ru-RU" sz="2000" b="1">
                <a:cs typeface="Arial" charset="0"/>
              </a:rPr>
              <a:t>о целевом </a:t>
            </a:r>
          </a:p>
          <a:p>
            <a:pPr algn="ctr"/>
            <a:r>
              <a:rPr lang="ru-RU" altLang="ru-RU" sz="2000" b="1">
                <a:cs typeface="Arial" charset="0"/>
              </a:rPr>
              <a:t>обучении</a:t>
            </a:r>
          </a:p>
        </p:txBody>
      </p:sp>
      <p:sp>
        <p:nvSpPr>
          <p:cNvPr id="44037" name="Text Box 9"/>
          <p:cNvSpPr txBox="1">
            <a:spLocks noChangeArrowheads="1"/>
          </p:cNvSpPr>
          <p:nvPr/>
        </p:nvSpPr>
        <p:spPr bwMode="auto">
          <a:xfrm>
            <a:off x="6929438" y="3294063"/>
            <a:ext cx="1984375" cy="46196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Гражданин </a:t>
            </a:r>
          </a:p>
        </p:txBody>
      </p:sp>
      <p:cxnSp>
        <p:nvCxnSpPr>
          <p:cNvPr id="44038" name="Прямая со стрелкой 54"/>
          <p:cNvCxnSpPr>
            <a:cxnSpLocks noChangeShapeType="1"/>
            <a:endCxn id="44036" idx="3"/>
          </p:cNvCxnSpPr>
          <p:nvPr/>
        </p:nvCxnSpPr>
        <p:spPr bwMode="auto">
          <a:xfrm flipH="1">
            <a:off x="6145213" y="3530600"/>
            <a:ext cx="760412" cy="0"/>
          </a:xfrm>
          <a:prstGeom prst="straightConnector1">
            <a:avLst/>
          </a:prstGeom>
          <a:noFill/>
          <a:ln w="76200" algn="ctr">
            <a:solidFill>
              <a:srgbClr val="871F03"/>
            </a:solidFill>
            <a:round/>
            <a:headEnd/>
            <a:tailEnd type="arrow" w="med" len="med"/>
          </a:ln>
        </p:spPr>
      </p:cxnSp>
      <p:cxnSp>
        <p:nvCxnSpPr>
          <p:cNvPr id="44039" name="Прямая со стрелкой 54"/>
          <p:cNvCxnSpPr>
            <a:cxnSpLocks noChangeShapeType="1"/>
          </p:cNvCxnSpPr>
          <p:nvPr/>
        </p:nvCxnSpPr>
        <p:spPr bwMode="auto">
          <a:xfrm>
            <a:off x="3171825" y="3484563"/>
            <a:ext cx="1192213" cy="0"/>
          </a:xfrm>
          <a:prstGeom prst="straightConnector1">
            <a:avLst/>
          </a:prstGeom>
          <a:noFill/>
          <a:ln w="76200" algn="ctr">
            <a:solidFill>
              <a:srgbClr val="871F03"/>
            </a:solidFill>
            <a:round/>
            <a:headEnd/>
            <a:tailEnd type="arrow" w="med" len="med"/>
          </a:ln>
        </p:spPr>
      </p:cxnSp>
      <p:sp>
        <p:nvSpPr>
          <p:cNvPr id="44040" name="Text Box 9"/>
          <p:cNvSpPr txBox="1">
            <a:spLocks noChangeArrowheads="1"/>
          </p:cNvSpPr>
          <p:nvPr/>
        </p:nvSpPr>
        <p:spPr bwMode="auto">
          <a:xfrm>
            <a:off x="331788" y="1631950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 u="sng" dirty="0">
                <a:solidFill>
                  <a:srgbClr val="7B0F19"/>
                </a:solidFill>
                <a:cs typeface="Arial" charset="0"/>
              </a:rPr>
              <a:t>1 - организация </a:t>
            </a:r>
            <a:r>
              <a:rPr lang="ru-RU" altLang="ru-RU" sz="2400" b="1" u="sng" dirty="0" smtClean="0">
                <a:solidFill>
                  <a:srgbClr val="7B0F19"/>
                </a:solidFill>
                <a:cs typeface="Arial" charset="0"/>
              </a:rPr>
              <a:t>не </a:t>
            </a:r>
            <a:r>
              <a:rPr lang="ru-RU" altLang="ru-RU" sz="2400" b="1" u="sng" dirty="0">
                <a:solidFill>
                  <a:srgbClr val="7B0F19"/>
                </a:solidFill>
                <a:cs typeface="Arial" charset="0"/>
              </a:rPr>
              <a:t>является стороной договора</a:t>
            </a:r>
            <a:endParaRPr lang="ru-RU" altLang="ru-RU" sz="2400" b="1" u="sng" dirty="0">
              <a:solidFill>
                <a:srgbClr val="7B0F19"/>
              </a:solidFill>
            </a:endParaRPr>
          </a:p>
        </p:txBody>
      </p:sp>
      <p:sp>
        <p:nvSpPr>
          <p:cNvPr id="44041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E1B95C3C-5ED2-4CB2-9C31-421C0181ABE9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29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179388" y="407988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Как можно обеспечить </a:t>
            </a:r>
            <a:r>
              <a:rPr lang="ru-RU" altLang="ru-RU" sz="2400" b="1" dirty="0" smtClean="0">
                <a:solidFill>
                  <a:srgbClr val="871F03"/>
                </a:solidFill>
                <a:cs typeface="Arial" charset="0"/>
              </a:rPr>
              <a:t>целевое </a:t>
            </a:r>
            <a:r>
              <a:rPr lang="ru-RU" altLang="ru-RU" sz="2400" b="1" dirty="0">
                <a:solidFill>
                  <a:srgbClr val="871F03"/>
                </a:solidFill>
                <a:cs typeface="Arial" charset="0"/>
              </a:rPr>
              <a:t>обучение </a:t>
            </a:r>
          </a:p>
          <a:p>
            <a:pPr>
              <a:lnSpc>
                <a:spcPct val="90000"/>
              </a:lnSpc>
            </a:pPr>
            <a:r>
              <a:rPr lang="ru-RU" altLang="ru-RU" sz="2400" b="1" dirty="0">
                <a:solidFill>
                  <a:srgbClr val="871F03"/>
                </a:solidFill>
                <a:cs typeface="Arial" charset="0"/>
              </a:rPr>
              <a:t>в интересах </a:t>
            </a:r>
            <a:r>
              <a:rPr lang="ru-RU" altLang="ru-RU" sz="2400" b="1" u="sng" dirty="0" smtClean="0">
                <a:solidFill>
                  <a:srgbClr val="871F03"/>
                </a:solidFill>
                <a:cs typeface="Arial" charset="0"/>
              </a:rPr>
              <a:t>конкретного </a:t>
            </a:r>
            <a:r>
              <a:rPr lang="ru-RU" altLang="ru-RU" sz="2400" b="1" u="sng" dirty="0" smtClean="0">
                <a:solidFill>
                  <a:srgbClr val="7B0F19"/>
                </a:solidFill>
                <a:cs typeface="Arial" charset="0"/>
              </a:rPr>
              <a:t>работодателя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250825" y="2876743"/>
            <a:ext cx="2921000" cy="1754326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/>
              <a:t>Например, орган местного самоуправления, осуществляющий управление в сфере образования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257175" y="2408430"/>
            <a:ext cx="2914650" cy="46196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Заказчик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978744" y="4528342"/>
            <a:ext cx="4648496" cy="219752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В договоре указывается:</a:t>
            </a:r>
          </a:p>
          <a:p>
            <a:pPr>
              <a:lnSpc>
                <a:spcPct val="90000"/>
              </a:lnSpc>
            </a:pPr>
            <a:r>
              <a:rPr lang="ru-RU" b="1" dirty="0" smtClean="0"/>
              <a:t>содержательная характеристика:</a:t>
            </a:r>
            <a:r>
              <a:rPr lang="ru-RU" dirty="0" smtClean="0"/>
              <a:t> </a:t>
            </a:r>
            <a:endParaRPr lang="ru-RU" dirty="0"/>
          </a:p>
          <a:p>
            <a:pPr>
              <a:lnSpc>
                <a:spcPct val="90000"/>
              </a:lnSpc>
            </a:pPr>
            <a:r>
              <a:rPr lang="ru-RU" dirty="0" smtClean="0"/>
              <a:t>конкретная </a:t>
            </a:r>
            <a:r>
              <a:rPr lang="ru-RU" dirty="0"/>
              <a:t>организация, </a:t>
            </a:r>
            <a:r>
              <a:rPr lang="ru-RU" dirty="0" smtClean="0"/>
              <a:t>или </a:t>
            </a:r>
            <a:r>
              <a:rPr lang="ru-RU" dirty="0"/>
              <a:t>характер деятельности организации, или трудовая функция (функции) </a:t>
            </a:r>
            <a:r>
              <a:rPr lang="ru-RU" dirty="0" smtClean="0"/>
              <a:t>гражданина:</a:t>
            </a:r>
          </a:p>
          <a:p>
            <a:r>
              <a:rPr lang="ru-RU" b="1" dirty="0" smtClean="0"/>
              <a:t>территориальная характеристика </a:t>
            </a:r>
            <a:endParaRPr lang="ru-RU" b="1" dirty="0"/>
          </a:p>
          <a:p>
            <a:r>
              <a:rPr lang="ru-RU" dirty="0" smtClean="0"/>
              <a:t>фактический </a:t>
            </a:r>
            <a:r>
              <a:rPr lang="ru-RU" dirty="0"/>
              <a:t>адрес, </a:t>
            </a:r>
            <a:r>
              <a:rPr lang="ru-RU" dirty="0" smtClean="0"/>
              <a:t>или </a:t>
            </a:r>
            <a:r>
              <a:rPr lang="ru-RU" dirty="0"/>
              <a:t>объект адм. деления, </a:t>
            </a:r>
            <a:r>
              <a:rPr lang="ru-RU" dirty="0" smtClean="0"/>
              <a:t>или </a:t>
            </a:r>
            <a:r>
              <a:rPr lang="ru-RU" dirty="0"/>
              <a:t>субъект </a:t>
            </a:r>
            <a:r>
              <a:rPr lang="ru-RU" dirty="0" smtClean="0"/>
              <a:t>РФ</a:t>
            </a:r>
            <a:endParaRPr lang="ru-RU" dirty="0"/>
          </a:p>
        </p:txBody>
      </p:sp>
      <p:sp>
        <p:nvSpPr>
          <p:cNvPr id="20" name="AutoShape 43"/>
          <p:cNvSpPr>
            <a:spLocks noChangeArrowheads="1"/>
          </p:cNvSpPr>
          <p:nvPr/>
        </p:nvSpPr>
        <p:spPr bwMode="auto">
          <a:xfrm rot="10800000">
            <a:off x="5627241" y="5437814"/>
            <a:ext cx="614363" cy="680718"/>
          </a:xfrm>
          <a:prstGeom prst="rightArrow">
            <a:avLst>
              <a:gd name="adj1" fmla="val 54500"/>
              <a:gd name="adj2" fmla="val 48245"/>
            </a:avLst>
          </a:prstGeom>
          <a:solidFill>
            <a:schemeClr val="bg1"/>
          </a:solidFill>
          <a:ln w="76200">
            <a:solidFill>
              <a:srgbClr val="8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895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9"/>
          <p:cNvSpPr txBox="1">
            <a:spLocks noChangeArrowheads="1"/>
          </p:cNvSpPr>
          <p:nvPr/>
        </p:nvSpPr>
        <p:spPr bwMode="auto">
          <a:xfrm>
            <a:off x="323850" y="981075"/>
            <a:ext cx="748982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/>
              <a:t>До вступления в силу Федерального закона № 337-ФЗ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927100" y="1628775"/>
            <a:ext cx="2790825" cy="107791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/>
              <a:t>Целевое обучение</a:t>
            </a:r>
          </a:p>
        </p:txBody>
      </p:sp>
      <p:sp>
        <p:nvSpPr>
          <p:cNvPr id="18435" name="Text Box 9"/>
          <p:cNvSpPr txBox="1">
            <a:spLocks noChangeArrowheads="1"/>
          </p:cNvSpPr>
          <p:nvPr/>
        </p:nvSpPr>
        <p:spPr bwMode="auto">
          <a:xfrm>
            <a:off x="4068763" y="1628775"/>
            <a:ext cx="4537075" cy="107791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/>
              <a:t>Целевой </a:t>
            </a:r>
          </a:p>
          <a:p>
            <a:pPr algn="ctr"/>
            <a:r>
              <a:rPr lang="ru-RU" altLang="ru-RU" sz="3200"/>
              <a:t>прием</a:t>
            </a:r>
          </a:p>
        </p:txBody>
      </p:sp>
      <p:sp>
        <p:nvSpPr>
          <p:cNvPr id="18436" name="Text Box 9"/>
          <p:cNvSpPr txBox="1">
            <a:spLocks noChangeArrowheads="1"/>
          </p:cNvSpPr>
          <p:nvPr/>
        </p:nvSpPr>
        <p:spPr bwMode="auto">
          <a:xfrm>
            <a:off x="900113" y="4437063"/>
            <a:ext cx="2817812" cy="107791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/>
              <a:t>Целевое обучение</a:t>
            </a:r>
          </a:p>
        </p:txBody>
      </p:sp>
      <p:sp>
        <p:nvSpPr>
          <p:cNvPr id="18437" name="Text Box 9"/>
          <p:cNvSpPr txBox="1">
            <a:spLocks noChangeArrowheads="1"/>
          </p:cNvSpPr>
          <p:nvPr/>
        </p:nvSpPr>
        <p:spPr bwMode="auto">
          <a:xfrm>
            <a:off x="4068763" y="4437063"/>
            <a:ext cx="4537075" cy="1077912"/>
          </a:xfrm>
          <a:prstGeom prst="rect">
            <a:avLst/>
          </a:prstGeom>
          <a:solidFill>
            <a:srgbClr val="FFD9B3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/>
              <a:t>Прием </a:t>
            </a:r>
          </a:p>
          <a:p>
            <a:pPr algn="ctr"/>
            <a:r>
              <a:rPr lang="ru-RU" altLang="ru-RU" sz="3200"/>
              <a:t>на целевое обучение</a:t>
            </a:r>
          </a:p>
        </p:txBody>
      </p:sp>
      <p:sp>
        <p:nvSpPr>
          <p:cNvPr id="18438" name="Text Box 9"/>
          <p:cNvSpPr txBox="1">
            <a:spLocks noChangeArrowheads="1"/>
          </p:cNvSpPr>
          <p:nvPr/>
        </p:nvSpPr>
        <p:spPr bwMode="auto">
          <a:xfrm>
            <a:off x="323850" y="3716338"/>
            <a:ext cx="7561263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>
                <a:solidFill>
                  <a:srgbClr val="C00000"/>
                </a:solidFill>
              </a:rPr>
              <a:t>После вступления в силу Федерального закона № </a:t>
            </a:r>
            <a:r>
              <a:rPr lang="ru-RU" sz="2000" b="1" u="sng">
                <a:solidFill>
                  <a:srgbClr val="C00000"/>
                </a:solidFill>
              </a:rPr>
              <a:t>337-ФЗ</a:t>
            </a:r>
            <a:endParaRPr lang="ru-RU" altLang="ru-RU" sz="2000" b="1" u="sng">
              <a:solidFill>
                <a:srgbClr val="C00000"/>
              </a:solidFill>
            </a:endParaRPr>
          </a:p>
        </p:txBody>
      </p:sp>
      <p:sp>
        <p:nvSpPr>
          <p:cNvPr id="18439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Терминология</a:t>
            </a:r>
            <a:endParaRPr lang="ru-RU" altLang="ru-RU" sz="2400" b="1">
              <a:solidFill>
                <a:srgbClr val="7B0F19"/>
              </a:solidFill>
            </a:endParaRPr>
          </a:p>
        </p:txBody>
      </p:sp>
      <p:sp>
        <p:nvSpPr>
          <p:cNvPr id="18441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E7BCA192-36EF-4935-8BAF-CC34CD3DEA8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9"/>
          <p:cNvSpPr txBox="1">
            <a:spLocks noChangeArrowheads="1"/>
          </p:cNvSpPr>
          <p:nvPr/>
        </p:nvSpPr>
        <p:spPr bwMode="auto">
          <a:xfrm>
            <a:off x="296863" y="5283200"/>
            <a:ext cx="2874962" cy="52322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Организация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6082" name="Text Box 9"/>
          <p:cNvSpPr txBox="1">
            <a:spLocks noChangeArrowheads="1"/>
          </p:cNvSpPr>
          <p:nvPr/>
        </p:nvSpPr>
        <p:spPr bwMode="auto">
          <a:xfrm>
            <a:off x="4364038" y="2806700"/>
            <a:ext cx="1781175" cy="1016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>
                <a:cs typeface="Arial" charset="0"/>
              </a:rPr>
              <a:t>Договор </a:t>
            </a:r>
          </a:p>
          <a:p>
            <a:pPr algn="ctr"/>
            <a:r>
              <a:rPr lang="ru-RU" altLang="ru-RU" sz="2000" b="1">
                <a:cs typeface="Arial" charset="0"/>
              </a:rPr>
              <a:t>о целевом </a:t>
            </a:r>
          </a:p>
          <a:p>
            <a:pPr algn="ctr"/>
            <a:r>
              <a:rPr lang="ru-RU" altLang="ru-RU" sz="2000" b="1">
                <a:cs typeface="Arial" charset="0"/>
              </a:rPr>
              <a:t>обучении</a:t>
            </a:r>
          </a:p>
        </p:txBody>
      </p:sp>
      <p:sp>
        <p:nvSpPr>
          <p:cNvPr id="46083" name="Text Box 9"/>
          <p:cNvSpPr txBox="1">
            <a:spLocks noChangeArrowheads="1"/>
          </p:cNvSpPr>
          <p:nvPr/>
        </p:nvSpPr>
        <p:spPr bwMode="auto">
          <a:xfrm>
            <a:off x="296863" y="4808538"/>
            <a:ext cx="2874962" cy="46196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Работодатель</a:t>
            </a:r>
            <a:endParaRPr lang="ru-RU" altLang="ru-RU" sz="2800" b="1">
              <a:cs typeface="Arial" charset="0"/>
            </a:endParaRPr>
          </a:p>
        </p:txBody>
      </p:sp>
      <p:cxnSp>
        <p:nvCxnSpPr>
          <p:cNvPr id="46084" name="Прямая со стрелкой 54"/>
          <p:cNvCxnSpPr>
            <a:cxnSpLocks noChangeShapeType="1"/>
            <a:stCxn id="46090" idx="1"/>
            <a:endCxn id="46082" idx="3"/>
          </p:cNvCxnSpPr>
          <p:nvPr/>
        </p:nvCxnSpPr>
        <p:spPr bwMode="auto">
          <a:xfrm flipH="1">
            <a:off x="6145213" y="3305175"/>
            <a:ext cx="811212" cy="9525"/>
          </a:xfrm>
          <a:prstGeom prst="straightConnector1">
            <a:avLst/>
          </a:prstGeom>
          <a:noFill/>
          <a:ln w="76200" algn="ctr">
            <a:solidFill>
              <a:srgbClr val="871F03"/>
            </a:solidFill>
            <a:round/>
            <a:headEnd/>
            <a:tailEnd type="arrow" w="med" len="med"/>
          </a:ln>
        </p:spPr>
      </p:cxnSp>
      <p:cxnSp>
        <p:nvCxnSpPr>
          <p:cNvPr id="46085" name="Прямая со стрелкой 54"/>
          <p:cNvCxnSpPr>
            <a:cxnSpLocks noChangeShapeType="1"/>
            <a:endCxn id="46082" idx="1"/>
          </p:cNvCxnSpPr>
          <p:nvPr/>
        </p:nvCxnSpPr>
        <p:spPr bwMode="auto">
          <a:xfrm>
            <a:off x="3171825" y="3309938"/>
            <a:ext cx="1192213" cy="4762"/>
          </a:xfrm>
          <a:prstGeom prst="straightConnector1">
            <a:avLst/>
          </a:prstGeom>
          <a:noFill/>
          <a:ln w="76200" algn="ctr">
            <a:solidFill>
              <a:srgbClr val="871F03"/>
            </a:solidFill>
            <a:round/>
            <a:headEnd/>
            <a:tailEnd type="arrow" w="med" len="med"/>
          </a:ln>
        </p:spPr>
      </p:cxnSp>
      <p:cxnSp>
        <p:nvCxnSpPr>
          <p:cNvPr id="46086" name="Прямая со стрелкой 54"/>
          <p:cNvCxnSpPr>
            <a:cxnSpLocks noChangeShapeType="1"/>
          </p:cNvCxnSpPr>
          <p:nvPr/>
        </p:nvCxnSpPr>
        <p:spPr bwMode="auto">
          <a:xfrm flipV="1">
            <a:off x="3171825" y="3822700"/>
            <a:ext cx="1687513" cy="1766888"/>
          </a:xfrm>
          <a:prstGeom prst="straightConnector1">
            <a:avLst/>
          </a:prstGeom>
          <a:noFill/>
          <a:ln w="76200" algn="ctr">
            <a:solidFill>
              <a:srgbClr val="871F03"/>
            </a:solidFill>
            <a:round/>
            <a:headEnd/>
            <a:tailEnd type="arrow" w="med" len="med"/>
          </a:ln>
        </p:spPr>
      </p:cxnSp>
      <p:sp>
        <p:nvSpPr>
          <p:cNvPr id="46087" name="Text Box 9"/>
          <p:cNvSpPr txBox="1">
            <a:spLocks noChangeArrowheads="1"/>
          </p:cNvSpPr>
          <p:nvPr/>
        </p:nvSpPr>
        <p:spPr bwMode="auto">
          <a:xfrm>
            <a:off x="3595688" y="5529263"/>
            <a:ext cx="2765425" cy="46196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altLang="ru-RU" sz="2400">
                <a:cs typeface="Arial" charset="0"/>
              </a:rPr>
              <a:t>Трудоустройство</a:t>
            </a:r>
          </a:p>
        </p:txBody>
      </p:sp>
      <p:sp>
        <p:nvSpPr>
          <p:cNvPr id="46088" name="Text Box 9"/>
          <p:cNvSpPr txBox="1">
            <a:spLocks noChangeArrowheads="1"/>
          </p:cNvSpPr>
          <p:nvPr/>
        </p:nvSpPr>
        <p:spPr bwMode="auto">
          <a:xfrm>
            <a:off x="331788" y="1631950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 u="sng" dirty="0" smtClean="0">
                <a:solidFill>
                  <a:srgbClr val="7B0F19"/>
                </a:solidFill>
                <a:cs typeface="Arial" charset="0"/>
              </a:rPr>
              <a:t>2 </a:t>
            </a:r>
            <a:r>
              <a:rPr lang="ru-RU" altLang="ru-RU" sz="2400" b="1" u="sng" dirty="0">
                <a:solidFill>
                  <a:srgbClr val="7B0F19"/>
                </a:solidFill>
                <a:cs typeface="Arial" charset="0"/>
              </a:rPr>
              <a:t>- организация </a:t>
            </a:r>
            <a:r>
              <a:rPr lang="ru-RU" altLang="ru-RU" sz="2400" b="1" u="sng" dirty="0" smtClean="0">
                <a:solidFill>
                  <a:srgbClr val="7B0F19"/>
                </a:solidFill>
                <a:cs typeface="Arial" charset="0"/>
              </a:rPr>
              <a:t>является </a:t>
            </a:r>
            <a:r>
              <a:rPr lang="ru-RU" altLang="ru-RU" sz="2400" b="1" u="sng" dirty="0">
                <a:solidFill>
                  <a:srgbClr val="7B0F19"/>
                </a:solidFill>
                <a:cs typeface="Arial" charset="0"/>
              </a:rPr>
              <a:t>стороной договора </a:t>
            </a:r>
          </a:p>
          <a:p>
            <a:pPr>
              <a:lnSpc>
                <a:spcPct val="90000"/>
              </a:lnSpc>
            </a:pPr>
            <a:r>
              <a:rPr lang="ru-RU" altLang="ru-RU" sz="2400" b="1" u="sng" dirty="0">
                <a:solidFill>
                  <a:srgbClr val="7B0F19"/>
                </a:solidFill>
                <a:cs typeface="Arial" charset="0"/>
              </a:rPr>
              <a:t>в качестве работодателя</a:t>
            </a:r>
            <a:endParaRPr lang="ru-RU" altLang="ru-RU" sz="2400" b="1" u="sng" dirty="0">
              <a:solidFill>
                <a:srgbClr val="7B0F19"/>
              </a:solidFill>
            </a:endParaRPr>
          </a:p>
        </p:txBody>
      </p:sp>
      <p:sp>
        <p:nvSpPr>
          <p:cNvPr id="17" name="Выгнутая влево стрелка 16"/>
          <p:cNvSpPr>
            <a:spLocks noChangeArrowheads="1"/>
          </p:cNvSpPr>
          <p:nvPr/>
        </p:nvSpPr>
        <p:spPr bwMode="auto">
          <a:xfrm rot="3803577" flipH="1">
            <a:off x="5042694" y="2436019"/>
            <a:ext cx="1354137" cy="5845175"/>
          </a:xfrm>
          <a:prstGeom prst="curvedRightArrow">
            <a:avLst>
              <a:gd name="adj1" fmla="val 31772"/>
              <a:gd name="adj2" fmla="val 66109"/>
              <a:gd name="adj3" fmla="val 44078"/>
            </a:avLst>
          </a:prstGeom>
          <a:solidFill>
            <a:srgbClr val="871F03"/>
          </a:solidFill>
          <a:ln w="25400" algn="ctr">
            <a:solidFill>
              <a:srgbClr val="871F03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>
              <a:latin typeface="+mn-lt"/>
            </a:endParaRPr>
          </a:p>
        </p:txBody>
      </p:sp>
      <p:sp>
        <p:nvSpPr>
          <p:cNvPr id="46090" name="Text Box 9"/>
          <p:cNvSpPr txBox="1">
            <a:spLocks noChangeArrowheads="1"/>
          </p:cNvSpPr>
          <p:nvPr/>
        </p:nvSpPr>
        <p:spPr bwMode="auto">
          <a:xfrm>
            <a:off x="6956425" y="2889250"/>
            <a:ext cx="1984375" cy="83026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Гражданин </a:t>
            </a:r>
          </a:p>
          <a:p>
            <a:pPr algn="ctr"/>
            <a:endParaRPr lang="ru-RU" altLang="ru-RU" sz="2400" b="1">
              <a:cs typeface="Arial" charset="0"/>
            </a:endParaRPr>
          </a:p>
        </p:txBody>
      </p:sp>
      <p:sp>
        <p:nvSpPr>
          <p:cNvPr id="46091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B938551D-27CB-43AF-BF03-705B8DB62623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30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50825" y="2876743"/>
            <a:ext cx="2921000" cy="1754326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/>
              <a:t>Например, орган местного самоуправления, осуществляющий управление в сфере образования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257175" y="2408430"/>
            <a:ext cx="2914650" cy="46196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Заказчик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179388" y="407988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Как можно обеспечить </a:t>
            </a:r>
            <a:r>
              <a:rPr lang="ru-RU" altLang="ru-RU" sz="2400" b="1" dirty="0" smtClean="0">
                <a:solidFill>
                  <a:srgbClr val="871F03"/>
                </a:solidFill>
                <a:cs typeface="Arial" charset="0"/>
              </a:rPr>
              <a:t>целевое </a:t>
            </a:r>
            <a:r>
              <a:rPr lang="ru-RU" altLang="ru-RU" sz="2400" b="1" dirty="0">
                <a:solidFill>
                  <a:srgbClr val="871F03"/>
                </a:solidFill>
                <a:cs typeface="Arial" charset="0"/>
              </a:rPr>
              <a:t>обучение </a:t>
            </a:r>
          </a:p>
          <a:p>
            <a:pPr>
              <a:lnSpc>
                <a:spcPct val="90000"/>
              </a:lnSpc>
            </a:pPr>
            <a:r>
              <a:rPr lang="ru-RU" altLang="ru-RU" sz="2400" b="1" dirty="0">
                <a:solidFill>
                  <a:srgbClr val="871F03"/>
                </a:solidFill>
                <a:cs typeface="Arial" charset="0"/>
              </a:rPr>
              <a:t>в интересах </a:t>
            </a:r>
            <a:r>
              <a:rPr lang="ru-RU" altLang="ru-RU" sz="2400" b="1" u="sng" dirty="0" smtClean="0">
                <a:solidFill>
                  <a:srgbClr val="871F03"/>
                </a:solidFill>
                <a:cs typeface="Arial" charset="0"/>
              </a:rPr>
              <a:t>конкретного </a:t>
            </a:r>
            <a:r>
              <a:rPr lang="ru-RU" altLang="ru-RU" sz="2400" b="1" u="sng" dirty="0" smtClean="0">
                <a:solidFill>
                  <a:srgbClr val="7B0F19"/>
                </a:solidFill>
                <a:cs typeface="Arial" charset="0"/>
              </a:rPr>
              <a:t>работодателя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9"/>
          <p:cNvSpPr txBox="1">
            <a:spLocks noChangeArrowheads="1"/>
          </p:cNvSpPr>
          <p:nvPr/>
        </p:nvSpPr>
        <p:spPr bwMode="auto">
          <a:xfrm>
            <a:off x="4364038" y="2952750"/>
            <a:ext cx="1781175" cy="1016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>
                <a:cs typeface="Arial" charset="0"/>
              </a:rPr>
              <a:t>Договор </a:t>
            </a:r>
          </a:p>
          <a:p>
            <a:pPr algn="ctr"/>
            <a:r>
              <a:rPr lang="ru-RU" altLang="ru-RU" sz="2000" b="1">
                <a:cs typeface="Arial" charset="0"/>
              </a:rPr>
              <a:t>о целевом </a:t>
            </a:r>
          </a:p>
          <a:p>
            <a:pPr algn="ctr"/>
            <a:r>
              <a:rPr lang="ru-RU" altLang="ru-RU" sz="2000" b="1">
                <a:cs typeface="Arial" charset="0"/>
              </a:rPr>
              <a:t>обучении</a:t>
            </a:r>
          </a:p>
        </p:txBody>
      </p:sp>
      <p:sp>
        <p:nvSpPr>
          <p:cNvPr id="48131" name="Text Box 9"/>
          <p:cNvSpPr txBox="1">
            <a:spLocks noChangeArrowheads="1"/>
          </p:cNvSpPr>
          <p:nvPr/>
        </p:nvSpPr>
        <p:spPr bwMode="auto">
          <a:xfrm>
            <a:off x="257175" y="2731850"/>
            <a:ext cx="2909888" cy="83099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 dirty="0" smtClean="0">
                <a:cs typeface="Arial" charset="0"/>
              </a:rPr>
              <a:t>Заказчик – организация</a:t>
            </a:r>
            <a:endParaRPr lang="ru-RU" altLang="ru-RU" sz="2400" b="1" dirty="0">
              <a:cs typeface="Arial" charset="0"/>
            </a:endParaRPr>
          </a:p>
        </p:txBody>
      </p:sp>
      <p:cxnSp>
        <p:nvCxnSpPr>
          <p:cNvPr id="48132" name="Прямая со стрелкой 54"/>
          <p:cNvCxnSpPr>
            <a:cxnSpLocks noChangeShapeType="1"/>
            <a:endCxn id="48130" idx="3"/>
          </p:cNvCxnSpPr>
          <p:nvPr/>
        </p:nvCxnSpPr>
        <p:spPr bwMode="auto">
          <a:xfrm flipH="1">
            <a:off x="6145213" y="3460750"/>
            <a:ext cx="760412" cy="0"/>
          </a:xfrm>
          <a:prstGeom prst="straightConnector1">
            <a:avLst/>
          </a:prstGeom>
          <a:noFill/>
          <a:ln w="76200" algn="ctr">
            <a:solidFill>
              <a:srgbClr val="871F03"/>
            </a:solidFill>
            <a:round/>
            <a:headEnd/>
            <a:tailEnd type="arrow" w="med" len="med"/>
          </a:ln>
        </p:spPr>
      </p:cxnSp>
      <p:cxnSp>
        <p:nvCxnSpPr>
          <p:cNvPr id="48133" name="Прямая со стрелкой 54"/>
          <p:cNvCxnSpPr>
            <a:cxnSpLocks noChangeShapeType="1"/>
            <a:endCxn id="48130" idx="1"/>
          </p:cNvCxnSpPr>
          <p:nvPr/>
        </p:nvCxnSpPr>
        <p:spPr bwMode="auto">
          <a:xfrm>
            <a:off x="3171825" y="3454400"/>
            <a:ext cx="1192213" cy="6350"/>
          </a:xfrm>
          <a:prstGeom prst="straightConnector1">
            <a:avLst/>
          </a:prstGeom>
          <a:noFill/>
          <a:ln w="76200" algn="ctr">
            <a:solidFill>
              <a:srgbClr val="871F03"/>
            </a:solidFill>
            <a:round/>
            <a:headEnd/>
            <a:tailEnd type="arrow" w="med" len="med"/>
          </a:ln>
        </p:spPr>
      </p:cxnSp>
      <p:sp>
        <p:nvSpPr>
          <p:cNvPr id="48134" name="Text Box 9"/>
          <p:cNvSpPr txBox="1">
            <a:spLocks noChangeArrowheads="1"/>
          </p:cNvSpPr>
          <p:nvPr/>
        </p:nvSpPr>
        <p:spPr bwMode="auto">
          <a:xfrm>
            <a:off x="3635896" y="4509120"/>
            <a:ext cx="2763837" cy="46196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altLang="ru-RU" sz="2400" dirty="0">
                <a:cs typeface="Arial" charset="0"/>
              </a:rPr>
              <a:t>Трудоустройство</a:t>
            </a:r>
          </a:p>
        </p:txBody>
      </p:sp>
      <p:sp>
        <p:nvSpPr>
          <p:cNvPr id="48135" name="Text Box 9"/>
          <p:cNvSpPr txBox="1">
            <a:spLocks noChangeArrowheads="1"/>
          </p:cNvSpPr>
          <p:nvPr/>
        </p:nvSpPr>
        <p:spPr bwMode="auto">
          <a:xfrm>
            <a:off x="331788" y="1631950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 u="sng" dirty="0">
                <a:solidFill>
                  <a:srgbClr val="7B0F19"/>
                </a:solidFill>
                <a:cs typeface="Arial" charset="0"/>
              </a:rPr>
              <a:t>3 - организация </a:t>
            </a:r>
            <a:r>
              <a:rPr lang="ru-RU" altLang="ru-RU" sz="2400" b="1" u="sng" dirty="0" smtClean="0">
                <a:solidFill>
                  <a:srgbClr val="7B0F19"/>
                </a:solidFill>
                <a:cs typeface="Arial" charset="0"/>
              </a:rPr>
              <a:t>является </a:t>
            </a:r>
            <a:r>
              <a:rPr lang="ru-RU" altLang="ru-RU" sz="2400" b="1" u="sng" dirty="0">
                <a:solidFill>
                  <a:srgbClr val="7B0F19"/>
                </a:solidFill>
                <a:cs typeface="Arial" charset="0"/>
              </a:rPr>
              <a:t>стороной договора </a:t>
            </a:r>
          </a:p>
          <a:p>
            <a:pPr>
              <a:lnSpc>
                <a:spcPct val="90000"/>
              </a:lnSpc>
            </a:pPr>
            <a:r>
              <a:rPr lang="ru-RU" altLang="ru-RU" sz="2400" b="1" u="sng" dirty="0">
                <a:solidFill>
                  <a:srgbClr val="7B0F19"/>
                </a:solidFill>
                <a:cs typeface="Arial" charset="0"/>
              </a:rPr>
              <a:t>в качестве заказчика</a:t>
            </a:r>
            <a:endParaRPr lang="ru-RU" altLang="ru-RU" sz="2400" b="1" u="sng" dirty="0">
              <a:solidFill>
                <a:srgbClr val="7B0F19"/>
              </a:solidFill>
            </a:endParaRPr>
          </a:p>
        </p:txBody>
      </p:sp>
      <p:sp>
        <p:nvSpPr>
          <p:cNvPr id="23" name="Выгнутая влево стрелка 22"/>
          <p:cNvSpPr>
            <a:spLocks noChangeArrowheads="1"/>
          </p:cNvSpPr>
          <p:nvPr/>
        </p:nvSpPr>
        <p:spPr bwMode="auto">
          <a:xfrm rot="5400000" flipH="1">
            <a:off x="4365715" y="1110835"/>
            <a:ext cx="1346016" cy="6702425"/>
          </a:xfrm>
          <a:prstGeom prst="curvedRightArrow">
            <a:avLst>
              <a:gd name="adj1" fmla="val 31772"/>
              <a:gd name="adj2" fmla="val 66109"/>
              <a:gd name="adj3" fmla="val 44078"/>
            </a:avLst>
          </a:prstGeom>
          <a:solidFill>
            <a:srgbClr val="871F03"/>
          </a:solidFill>
          <a:ln w="25400" algn="ctr">
            <a:solidFill>
              <a:srgbClr val="871F03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>
              <a:latin typeface="+mn-lt"/>
            </a:endParaRP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6929438" y="3070225"/>
            <a:ext cx="1984375" cy="83185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Гражданин </a:t>
            </a:r>
          </a:p>
          <a:p>
            <a:pPr algn="ctr"/>
            <a:endParaRPr lang="ru-RU" altLang="ru-RU" sz="2400" b="1">
              <a:cs typeface="Arial" charset="0"/>
            </a:endParaRPr>
          </a:p>
        </p:txBody>
      </p:sp>
      <p:sp>
        <p:nvSpPr>
          <p:cNvPr id="48138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60BAC2BA-DA40-48A2-8608-AC6D3FACA3D9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31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grpSp>
        <p:nvGrpSpPr>
          <p:cNvPr id="15" name="Группа 22"/>
          <p:cNvGrpSpPr>
            <a:grpSpLocks/>
          </p:cNvGrpSpPr>
          <p:nvPr/>
        </p:nvGrpSpPr>
        <p:grpSpPr bwMode="auto">
          <a:xfrm>
            <a:off x="168275" y="6750050"/>
            <a:ext cx="1666875" cy="63500"/>
            <a:chOff x="2857500" y="5805488"/>
            <a:chExt cx="5929313" cy="144462"/>
          </a:xfrm>
        </p:grpSpPr>
        <p:cxnSp>
          <p:nvCxnSpPr>
            <p:cNvPr id="16" name="Прямая соединительная линия 15"/>
            <p:cNvCxnSpPr/>
            <p:nvPr/>
          </p:nvCxnSpPr>
          <p:spPr bwMode="auto">
            <a:xfrm>
              <a:off x="2857500" y="5805488"/>
              <a:ext cx="5646965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 bwMode="auto">
            <a:xfrm>
              <a:off x="3004321" y="5877719"/>
              <a:ext cx="5635671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 bwMode="auto">
            <a:xfrm>
              <a:off x="3139848" y="5949950"/>
              <a:ext cx="5646965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179388" y="407988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Как можно обеспечить </a:t>
            </a:r>
            <a:r>
              <a:rPr lang="ru-RU" altLang="ru-RU" sz="2400" b="1" dirty="0" smtClean="0">
                <a:solidFill>
                  <a:srgbClr val="871F03"/>
                </a:solidFill>
                <a:cs typeface="Arial" charset="0"/>
              </a:rPr>
              <a:t>целевое </a:t>
            </a:r>
            <a:r>
              <a:rPr lang="ru-RU" altLang="ru-RU" sz="2400" b="1" dirty="0">
                <a:solidFill>
                  <a:srgbClr val="871F03"/>
                </a:solidFill>
                <a:cs typeface="Arial" charset="0"/>
              </a:rPr>
              <a:t>обучение </a:t>
            </a:r>
          </a:p>
          <a:p>
            <a:pPr>
              <a:lnSpc>
                <a:spcPct val="90000"/>
              </a:lnSpc>
            </a:pPr>
            <a:r>
              <a:rPr lang="ru-RU" altLang="ru-RU" sz="2400" b="1" dirty="0">
                <a:solidFill>
                  <a:srgbClr val="871F03"/>
                </a:solidFill>
                <a:cs typeface="Arial" charset="0"/>
              </a:rPr>
              <a:t>в интересах </a:t>
            </a:r>
            <a:r>
              <a:rPr lang="ru-RU" altLang="ru-RU" sz="2400" b="1" u="sng" dirty="0" smtClean="0">
                <a:solidFill>
                  <a:srgbClr val="871F03"/>
                </a:solidFill>
                <a:cs typeface="Arial" charset="0"/>
              </a:rPr>
              <a:t>конкретного </a:t>
            </a:r>
            <a:r>
              <a:rPr lang="ru-RU" altLang="ru-RU" sz="2400" b="1" u="sng" dirty="0" smtClean="0">
                <a:solidFill>
                  <a:srgbClr val="7B0F19"/>
                </a:solidFill>
                <a:cs typeface="Arial" charset="0"/>
              </a:rPr>
              <a:t>работодателя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9"/>
          <p:cNvSpPr txBox="1">
            <a:spLocks noChangeArrowheads="1"/>
          </p:cNvSpPr>
          <p:nvPr/>
        </p:nvSpPr>
        <p:spPr bwMode="auto">
          <a:xfrm>
            <a:off x="292100" y="407988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Санкции за неисполнение обязательств</a:t>
            </a:r>
            <a:endParaRPr lang="ru-RU" altLang="ru-RU" sz="2400" b="1">
              <a:solidFill>
                <a:srgbClr val="7B0F19"/>
              </a:solidFill>
            </a:endParaRPr>
          </a:p>
        </p:txBody>
      </p:sp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53F56A5E-A377-4D10-AF7F-9AA0AE700DAD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32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1507" name="Text Box 9"/>
          <p:cNvSpPr txBox="1">
            <a:spLocks noChangeArrowheads="1"/>
          </p:cNvSpPr>
          <p:nvPr/>
        </p:nvSpPr>
        <p:spPr bwMode="auto">
          <a:xfrm>
            <a:off x="1401763" y="1366838"/>
            <a:ext cx="3671887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/>
              <a:t>Заказчик</a:t>
            </a:r>
            <a:endParaRPr lang="ru-RU" altLang="ru-RU" sz="2400" b="1"/>
          </a:p>
        </p:txBody>
      </p:sp>
      <p:sp>
        <p:nvSpPr>
          <p:cNvPr id="21508" name="Text Box 9"/>
          <p:cNvSpPr txBox="1">
            <a:spLocks noChangeArrowheads="1"/>
          </p:cNvSpPr>
          <p:nvPr/>
        </p:nvSpPr>
        <p:spPr bwMode="auto">
          <a:xfrm>
            <a:off x="5060950" y="1366838"/>
            <a:ext cx="3813175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/>
              <a:t>Гражданин</a:t>
            </a:r>
            <a:endParaRPr lang="ru-RU" altLang="ru-RU" sz="2400" b="1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1416050" y="2843213"/>
            <a:ext cx="4092575" cy="14684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/>
              <a:t>Компенсация гражданину в размере </a:t>
            </a:r>
            <a:r>
              <a:rPr lang="ru-RU" b="1" dirty="0">
                <a:solidFill>
                  <a:srgbClr val="C00000"/>
                </a:solidFill>
              </a:rPr>
              <a:t>трехкратной среднемесячной начисленной заработной платы</a:t>
            </a:r>
            <a:r>
              <a:rPr lang="ru-RU" dirty="0">
                <a:solidFill>
                  <a:srgbClr val="C00000"/>
                </a:solidFill>
              </a:rPr>
              <a:t> </a:t>
            </a:r>
          </a:p>
          <a:p>
            <a:pPr algn="ctr">
              <a:defRPr/>
            </a:pPr>
            <a:r>
              <a:rPr lang="ru-RU" dirty="0"/>
              <a:t>в субъекте РФ, куда должен был быть трудоустроен гражданин </a:t>
            </a:r>
            <a:endParaRPr lang="ru-RU" altLang="ru-RU" dirty="0"/>
          </a:p>
        </p:txBody>
      </p:sp>
      <p:sp>
        <p:nvSpPr>
          <p:cNvPr id="21510" name="Text Box 9"/>
          <p:cNvSpPr txBox="1">
            <a:spLocks noChangeArrowheads="1"/>
          </p:cNvSpPr>
          <p:nvPr/>
        </p:nvSpPr>
        <p:spPr bwMode="auto">
          <a:xfrm>
            <a:off x="5508625" y="2843213"/>
            <a:ext cx="3365500" cy="14773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u="sng" dirty="0"/>
              <a:t>Возмещение заказчику расходов</a:t>
            </a:r>
            <a:r>
              <a:rPr lang="ru-RU" dirty="0"/>
              <a:t>, </a:t>
            </a:r>
            <a:endParaRPr lang="ru-RU" dirty="0" smtClean="0"/>
          </a:p>
          <a:p>
            <a:pPr algn="ctr"/>
            <a:r>
              <a:rPr lang="ru-RU" dirty="0" smtClean="0"/>
              <a:t>связанных </a:t>
            </a:r>
          </a:p>
          <a:p>
            <a:pPr algn="ctr"/>
            <a:r>
              <a:rPr lang="ru-RU" dirty="0" smtClean="0"/>
              <a:t>с </a:t>
            </a:r>
            <a:r>
              <a:rPr lang="ru-RU" dirty="0"/>
              <a:t>предоставлением </a:t>
            </a:r>
            <a:endParaRPr lang="ru-RU" dirty="0" smtClean="0"/>
          </a:p>
          <a:p>
            <a:pPr algn="ctr"/>
            <a:r>
              <a:rPr lang="ru-RU" dirty="0" smtClean="0"/>
              <a:t>мер поддержки</a:t>
            </a:r>
            <a:endParaRPr lang="ru-RU" dirty="0"/>
          </a:p>
        </p:txBody>
      </p:sp>
      <p:sp>
        <p:nvSpPr>
          <p:cNvPr id="21512" name="Text Box 9"/>
          <p:cNvSpPr txBox="1">
            <a:spLocks noChangeArrowheads="1"/>
          </p:cNvSpPr>
          <p:nvPr/>
        </p:nvSpPr>
        <p:spPr bwMode="auto">
          <a:xfrm>
            <a:off x="1401763" y="1766888"/>
            <a:ext cx="4106862" cy="10731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Неисполнение обязательства </a:t>
            </a:r>
          </a:p>
          <a:p>
            <a:pPr algn="ctr"/>
            <a:r>
              <a:rPr lang="ru-RU" sz="1600" b="1" u="sng"/>
              <a:t>по трудоустройству</a:t>
            </a:r>
            <a:r>
              <a:rPr lang="ru-RU" sz="1600" b="1"/>
              <a:t> гражданина</a:t>
            </a:r>
            <a:endParaRPr lang="ru-RU" altLang="ru-RU" sz="1600" b="1"/>
          </a:p>
          <a:p>
            <a:pPr algn="ctr"/>
            <a:endParaRPr lang="ru-RU" altLang="ru-RU" sz="1600" b="1"/>
          </a:p>
          <a:p>
            <a:pPr algn="ctr"/>
            <a:endParaRPr lang="ru-RU" altLang="ru-RU" sz="1600" b="1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5508625" y="1766888"/>
            <a:ext cx="3357563" cy="10731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Неисполнение обязательства </a:t>
            </a:r>
          </a:p>
          <a:p>
            <a:pPr algn="ctr"/>
            <a:r>
              <a:rPr lang="ru-RU" sz="1600" b="1" u="sng"/>
              <a:t>по освоения обр. программы </a:t>
            </a:r>
          </a:p>
          <a:p>
            <a:pPr algn="ctr"/>
            <a:r>
              <a:rPr lang="ru-RU" sz="1600" b="1" u="sng"/>
              <a:t>и осуществлению трудовой деятельности в течение 3 лет</a:t>
            </a:r>
            <a:endParaRPr lang="ru-RU" altLang="ru-RU" sz="1600" b="1" u="sng"/>
          </a:p>
        </p:txBody>
      </p:sp>
    </p:spTree>
    <p:extLst>
      <p:ext uri="{BB962C8B-B14F-4D97-AF65-F5344CB8AC3E}">
        <p14:creationId xmlns:p14="http://schemas.microsoft.com/office/powerpoint/2010/main" xmlns="" val="313817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9"/>
          <p:cNvSpPr txBox="1">
            <a:spLocks noChangeArrowheads="1"/>
          </p:cNvSpPr>
          <p:nvPr/>
        </p:nvSpPr>
        <p:spPr bwMode="auto">
          <a:xfrm>
            <a:off x="292100" y="407988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Санкции за неисполнение обязательств</a:t>
            </a:r>
            <a:endParaRPr lang="ru-RU" altLang="ru-RU" sz="2400" b="1">
              <a:solidFill>
                <a:srgbClr val="7B0F19"/>
              </a:solidFill>
            </a:endParaRPr>
          </a:p>
        </p:txBody>
      </p:sp>
      <p:sp>
        <p:nvSpPr>
          <p:cNvPr id="22530" name="Text Box 9"/>
          <p:cNvSpPr txBox="1">
            <a:spLocks noChangeArrowheads="1"/>
          </p:cNvSpPr>
          <p:nvPr/>
        </p:nvSpPr>
        <p:spPr bwMode="auto">
          <a:xfrm>
            <a:off x="1401763" y="1366838"/>
            <a:ext cx="3671887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/>
              <a:t>Заказчик</a:t>
            </a:r>
            <a:endParaRPr lang="ru-RU" altLang="ru-RU" sz="2400" b="1"/>
          </a:p>
        </p:txBody>
      </p:sp>
      <p:sp>
        <p:nvSpPr>
          <p:cNvPr id="22531" name="Text Box 9"/>
          <p:cNvSpPr txBox="1">
            <a:spLocks noChangeArrowheads="1"/>
          </p:cNvSpPr>
          <p:nvPr/>
        </p:nvSpPr>
        <p:spPr bwMode="auto">
          <a:xfrm>
            <a:off x="5060950" y="1366838"/>
            <a:ext cx="3813175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/>
              <a:t>Гражданин</a:t>
            </a:r>
            <a:endParaRPr lang="ru-RU" altLang="ru-RU" sz="2400" b="1"/>
          </a:p>
        </p:txBody>
      </p:sp>
      <p:sp>
        <p:nvSpPr>
          <p:cNvPr id="22532" name="Text Box 9"/>
          <p:cNvSpPr txBox="1">
            <a:spLocks noChangeArrowheads="1"/>
          </p:cNvSpPr>
          <p:nvPr/>
        </p:nvSpPr>
        <p:spPr bwMode="auto">
          <a:xfrm>
            <a:off x="-342900" y="4867275"/>
            <a:ext cx="1758950" cy="1200329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b="1" dirty="0"/>
              <a:t>В случае </a:t>
            </a:r>
            <a:r>
              <a:rPr lang="ru-RU" b="1" u="sng" dirty="0"/>
              <a:t>приема</a:t>
            </a:r>
            <a:r>
              <a:rPr lang="ru-RU" b="1" dirty="0"/>
              <a:t> </a:t>
            </a:r>
          </a:p>
          <a:p>
            <a:pPr algn="r"/>
            <a:r>
              <a:rPr lang="ru-RU" b="1" dirty="0"/>
              <a:t>на целевое обучение </a:t>
            </a: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1416050" y="2843213"/>
            <a:ext cx="4092575" cy="14684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/>
              <a:t>Компенсация гражданину в размере </a:t>
            </a:r>
            <a:r>
              <a:rPr lang="ru-RU" b="1" dirty="0">
                <a:solidFill>
                  <a:srgbClr val="C00000"/>
                </a:solidFill>
              </a:rPr>
              <a:t>трехкратной среднемесячной начисленной заработной платы</a:t>
            </a:r>
            <a:r>
              <a:rPr lang="ru-RU" dirty="0">
                <a:solidFill>
                  <a:srgbClr val="C00000"/>
                </a:solidFill>
              </a:rPr>
              <a:t> </a:t>
            </a:r>
          </a:p>
          <a:p>
            <a:pPr algn="ctr">
              <a:defRPr/>
            </a:pPr>
            <a:r>
              <a:rPr lang="ru-RU" dirty="0"/>
              <a:t>в субъекте РФ, куда должен был быть трудоустроен гражданин </a:t>
            </a:r>
            <a:endParaRPr lang="ru-RU" altLang="ru-RU" dirty="0"/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1416050" y="5083175"/>
            <a:ext cx="7475538" cy="9540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</a:rPr>
              <a:t>Выплата штрафа в размере расходов бюджета на получение образования </a:t>
            </a:r>
            <a:endParaRPr lang="ru-RU" altLang="ru-RU" sz="2800" b="1" dirty="0">
              <a:solidFill>
                <a:srgbClr val="C00000"/>
              </a:solidFill>
            </a:endParaRPr>
          </a:p>
        </p:txBody>
      </p:sp>
      <p:sp>
        <p:nvSpPr>
          <p:cNvPr id="22535" name="Text Box 9"/>
          <p:cNvSpPr txBox="1">
            <a:spLocks noChangeArrowheads="1"/>
          </p:cNvSpPr>
          <p:nvPr/>
        </p:nvSpPr>
        <p:spPr bwMode="auto">
          <a:xfrm>
            <a:off x="5508625" y="2843213"/>
            <a:ext cx="3365500" cy="14773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u="sng" dirty="0"/>
              <a:t>Возмещение заказчику расходов</a:t>
            </a:r>
            <a:r>
              <a:rPr lang="ru-RU" dirty="0"/>
              <a:t>, </a:t>
            </a:r>
            <a:endParaRPr lang="ru-RU" dirty="0" smtClean="0"/>
          </a:p>
          <a:p>
            <a:pPr algn="ctr"/>
            <a:r>
              <a:rPr lang="ru-RU" dirty="0" smtClean="0"/>
              <a:t>связанных </a:t>
            </a:r>
            <a:endParaRPr lang="ru-RU" dirty="0"/>
          </a:p>
          <a:p>
            <a:pPr algn="ctr"/>
            <a:r>
              <a:rPr lang="ru-RU" dirty="0"/>
              <a:t>с предоставлением </a:t>
            </a:r>
            <a:endParaRPr lang="ru-RU" dirty="0" smtClean="0"/>
          </a:p>
          <a:p>
            <a:pPr algn="ctr"/>
            <a:r>
              <a:rPr lang="ru-RU" dirty="0" smtClean="0"/>
              <a:t>мер поддержки</a:t>
            </a:r>
            <a:endParaRPr lang="ru-RU" dirty="0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1401763" y="1766888"/>
            <a:ext cx="4106862" cy="10731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Неисполнение обязательства </a:t>
            </a:r>
          </a:p>
          <a:p>
            <a:pPr algn="ctr"/>
            <a:r>
              <a:rPr lang="ru-RU" sz="1600" b="1" u="sng"/>
              <a:t>по трудоустройству</a:t>
            </a:r>
            <a:r>
              <a:rPr lang="ru-RU" sz="1600" b="1"/>
              <a:t> гражданина</a:t>
            </a:r>
            <a:endParaRPr lang="ru-RU" altLang="ru-RU" sz="1600" b="1"/>
          </a:p>
          <a:p>
            <a:pPr algn="ctr"/>
            <a:endParaRPr lang="ru-RU" altLang="ru-RU" sz="1600" b="1"/>
          </a:p>
          <a:p>
            <a:pPr algn="ctr"/>
            <a:endParaRPr lang="ru-RU" altLang="ru-RU" sz="1600" b="1"/>
          </a:p>
        </p:txBody>
      </p:sp>
      <p:sp>
        <p:nvSpPr>
          <p:cNvPr id="22538" name="Text Box 9"/>
          <p:cNvSpPr txBox="1">
            <a:spLocks noChangeArrowheads="1"/>
          </p:cNvSpPr>
          <p:nvPr/>
        </p:nvSpPr>
        <p:spPr bwMode="auto">
          <a:xfrm>
            <a:off x="5508625" y="1766888"/>
            <a:ext cx="3357563" cy="10731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Неисполнение обязательства </a:t>
            </a:r>
          </a:p>
          <a:p>
            <a:pPr algn="ctr"/>
            <a:r>
              <a:rPr lang="ru-RU" sz="1600" b="1" u="sng"/>
              <a:t>по освоения обр. программы </a:t>
            </a:r>
          </a:p>
          <a:p>
            <a:pPr algn="ctr"/>
            <a:r>
              <a:rPr lang="ru-RU" sz="1600" b="1" u="sng"/>
              <a:t>и осуществлению трудовой деятельности в течение 3 лет</a:t>
            </a:r>
            <a:endParaRPr lang="ru-RU" altLang="ru-RU" sz="1600" b="1" u="sng"/>
          </a:p>
        </p:txBody>
      </p:sp>
      <p:sp>
        <p:nvSpPr>
          <p:cNvPr id="22539" name="Text Box 9"/>
          <p:cNvSpPr txBox="1">
            <a:spLocks noChangeArrowheads="1"/>
          </p:cNvSpPr>
          <p:nvPr/>
        </p:nvSpPr>
        <p:spPr bwMode="auto">
          <a:xfrm>
            <a:off x="1382713" y="4683125"/>
            <a:ext cx="7475537" cy="40163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u="sng"/>
              <a:t>Дополнительно к иным санкциям</a:t>
            </a:r>
            <a:endParaRPr lang="ru-RU" altLang="ru-RU" sz="2000" b="1" u="sng"/>
          </a:p>
        </p:txBody>
      </p:sp>
      <p:sp>
        <p:nvSpPr>
          <p:cNvPr id="22542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F72EBE3E-516A-468E-A3A5-4D54294CC9A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33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grpSp>
        <p:nvGrpSpPr>
          <p:cNvPr id="22543" name="Группа 22"/>
          <p:cNvGrpSpPr>
            <a:grpSpLocks/>
          </p:cNvGrpSpPr>
          <p:nvPr/>
        </p:nvGrpSpPr>
        <p:grpSpPr bwMode="auto">
          <a:xfrm>
            <a:off x="168275" y="6742113"/>
            <a:ext cx="2346325" cy="71437"/>
            <a:chOff x="2857500" y="5805488"/>
            <a:chExt cx="5929313" cy="144462"/>
          </a:xfrm>
        </p:grpSpPr>
        <p:cxnSp>
          <p:nvCxnSpPr>
            <p:cNvPr id="20" name="Прямая соединительная линия 19"/>
            <p:cNvCxnSpPr/>
            <p:nvPr/>
          </p:nvCxnSpPr>
          <p:spPr bwMode="auto">
            <a:xfrm>
              <a:off x="2857500" y="5805488"/>
              <a:ext cx="5644483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 bwMode="auto">
            <a:xfrm>
              <a:off x="3001922" y="5876114"/>
              <a:ext cx="5640470" cy="3209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 bwMode="auto">
            <a:xfrm>
              <a:off x="3142333" y="5949950"/>
              <a:ext cx="5644480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42456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199817" y="3071218"/>
            <a:ext cx="4459765" cy="34778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/>
              <a:t>Механизм установления квоты</a:t>
            </a:r>
          </a:p>
          <a:p>
            <a:pPr algn="ctr"/>
            <a:endParaRPr lang="ru-RU" altLang="ru-RU" sz="2000" b="1" dirty="0"/>
          </a:p>
          <a:p>
            <a:pPr algn="ctr"/>
            <a:endParaRPr lang="ru-RU" altLang="ru-RU" sz="2000" b="1" dirty="0" smtClean="0"/>
          </a:p>
          <a:p>
            <a:pPr algn="ctr"/>
            <a:endParaRPr lang="ru-RU" altLang="ru-RU" sz="2000" b="1" dirty="0"/>
          </a:p>
          <a:p>
            <a:pPr algn="ctr"/>
            <a:endParaRPr lang="ru-RU" altLang="ru-RU" sz="2000" b="1" dirty="0" smtClean="0"/>
          </a:p>
          <a:p>
            <a:pPr algn="ctr"/>
            <a:endParaRPr lang="ru-RU" altLang="ru-RU" sz="2000" b="1" dirty="0"/>
          </a:p>
          <a:p>
            <a:pPr algn="ctr"/>
            <a:endParaRPr lang="ru-RU" altLang="ru-RU" sz="2000" b="1" dirty="0" smtClean="0"/>
          </a:p>
          <a:p>
            <a:pPr algn="ctr"/>
            <a:endParaRPr lang="ru-RU" altLang="ru-RU" sz="2000" b="1" dirty="0"/>
          </a:p>
          <a:p>
            <a:pPr algn="ctr"/>
            <a:endParaRPr lang="ru-RU" altLang="ru-RU" sz="2000" b="1" dirty="0" smtClean="0"/>
          </a:p>
          <a:p>
            <a:pPr algn="ctr"/>
            <a:endParaRPr lang="ru-RU" altLang="ru-RU" sz="2000" b="1" dirty="0"/>
          </a:p>
          <a:p>
            <a:pPr algn="ctr"/>
            <a:endParaRPr lang="ru-RU" altLang="ru-RU" sz="2000" b="1" dirty="0"/>
          </a:p>
        </p:txBody>
      </p:sp>
      <p:sp>
        <p:nvSpPr>
          <p:cNvPr id="60417" name="Text Box 9"/>
          <p:cNvSpPr txBox="1">
            <a:spLocks noChangeArrowheads="1"/>
          </p:cNvSpPr>
          <p:nvPr/>
        </p:nvSpPr>
        <p:spPr bwMode="auto">
          <a:xfrm>
            <a:off x="292100" y="266700"/>
            <a:ext cx="86804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 dirty="0">
                <a:solidFill>
                  <a:srgbClr val="871F03"/>
                </a:solidFill>
                <a:cs typeface="Arial" charset="0"/>
              </a:rPr>
              <a:t>Основные изменения при приеме на целевое обучение </a:t>
            </a:r>
          </a:p>
          <a:p>
            <a:pPr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871F03"/>
                </a:solidFill>
                <a:cs typeface="Arial" charset="0"/>
              </a:rPr>
              <a:t>(вместо выводов)</a:t>
            </a:r>
            <a:endParaRPr lang="ru-RU" altLang="ru-RU" sz="2400" b="1" dirty="0">
              <a:solidFill>
                <a:srgbClr val="871F03"/>
              </a:solidFill>
              <a:cs typeface="Arial" charset="0"/>
            </a:endParaRPr>
          </a:p>
        </p:txBody>
      </p:sp>
      <p:sp>
        <p:nvSpPr>
          <p:cNvPr id="60418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430F77EF-6E9F-464D-8026-65CA2B4E05A1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34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60419" name="Text Box 9"/>
          <p:cNvSpPr txBox="1">
            <a:spLocks noChangeArrowheads="1"/>
          </p:cNvSpPr>
          <p:nvPr/>
        </p:nvSpPr>
        <p:spPr bwMode="auto">
          <a:xfrm>
            <a:off x="395536" y="4607879"/>
            <a:ext cx="4264046" cy="92233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dirty="0"/>
              <a:t>Правительство РФ устанавливает </a:t>
            </a:r>
            <a:r>
              <a:rPr lang="ru-RU" altLang="ru-RU" dirty="0">
                <a:cs typeface="Arial" charset="0"/>
              </a:rPr>
              <a:t>квоту приема на целевое обучение</a:t>
            </a:r>
            <a:endParaRPr lang="ru-RU" altLang="ru-RU" dirty="0"/>
          </a:p>
          <a:p>
            <a:pPr algn="ctr"/>
            <a:r>
              <a:rPr lang="ru-RU" dirty="0"/>
              <a:t>за счет федерального бюджета</a:t>
            </a:r>
            <a:endParaRPr lang="ru-RU" altLang="ru-RU" dirty="0"/>
          </a:p>
        </p:txBody>
      </p:sp>
      <p:sp>
        <p:nvSpPr>
          <p:cNvPr id="60420" name="Text Box 9"/>
          <p:cNvSpPr txBox="1">
            <a:spLocks noChangeArrowheads="1"/>
          </p:cNvSpPr>
          <p:nvPr/>
        </p:nvSpPr>
        <p:spPr bwMode="auto">
          <a:xfrm>
            <a:off x="395536" y="5517232"/>
            <a:ext cx="4264046" cy="92233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dirty="0"/>
              <a:t>Правительство РФ может устанавливать квоту с указанием субъектов РФ </a:t>
            </a:r>
          </a:p>
        </p:txBody>
      </p:sp>
      <p:sp>
        <p:nvSpPr>
          <p:cNvPr id="60421" name="Text Box 9"/>
          <p:cNvSpPr txBox="1">
            <a:spLocks noChangeArrowheads="1"/>
          </p:cNvSpPr>
          <p:nvPr/>
        </p:nvSpPr>
        <p:spPr bwMode="auto">
          <a:xfrm>
            <a:off x="395536" y="3407550"/>
            <a:ext cx="4262189" cy="120032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dirty="0"/>
              <a:t>Правительство РФ устанавливает перечень специальностей </a:t>
            </a:r>
          </a:p>
          <a:p>
            <a:pPr algn="ctr"/>
            <a:r>
              <a:rPr lang="ru-RU" altLang="ru-RU" dirty="0"/>
              <a:t>и направлений подготовки </a:t>
            </a:r>
          </a:p>
          <a:p>
            <a:pPr algn="ctr"/>
            <a:r>
              <a:rPr lang="ru-RU" altLang="ru-RU" dirty="0"/>
              <a:t>для приема на целевое обучение</a:t>
            </a:r>
          </a:p>
        </p:txBody>
      </p:sp>
      <p:sp>
        <p:nvSpPr>
          <p:cNvPr id="60422" name="Text Box 9"/>
          <p:cNvSpPr txBox="1">
            <a:spLocks noChangeArrowheads="1"/>
          </p:cNvSpPr>
          <p:nvPr/>
        </p:nvSpPr>
        <p:spPr bwMode="auto">
          <a:xfrm>
            <a:off x="4854575" y="765175"/>
            <a:ext cx="4064000" cy="4000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/>
              <a:t>Возможные последствия</a:t>
            </a:r>
            <a:endParaRPr lang="ru-RU" altLang="ru-RU" sz="2000" b="1"/>
          </a:p>
        </p:txBody>
      </p:sp>
      <p:sp>
        <p:nvSpPr>
          <p:cNvPr id="60423" name="Text Box 9"/>
          <p:cNvSpPr txBox="1">
            <a:spLocks noChangeArrowheads="1"/>
          </p:cNvSpPr>
          <p:nvPr/>
        </p:nvSpPr>
        <p:spPr bwMode="auto">
          <a:xfrm>
            <a:off x="5096846" y="3417888"/>
            <a:ext cx="3875703" cy="120032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dirty="0"/>
              <a:t>Сокращение количества </a:t>
            </a:r>
            <a:r>
              <a:rPr lang="ru-RU" altLang="ru-RU" dirty="0" err="1" smtClean="0"/>
              <a:t>специ-альностей</a:t>
            </a:r>
            <a:r>
              <a:rPr lang="ru-RU" altLang="ru-RU" dirty="0" smtClean="0"/>
              <a:t> </a:t>
            </a:r>
            <a:r>
              <a:rPr lang="ru-RU" altLang="ru-RU" dirty="0"/>
              <a:t>и направлений подготовки, по которым </a:t>
            </a:r>
            <a:r>
              <a:rPr lang="ru-RU" altLang="ru-RU" dirty="0" smtClean="0"/>
              <a:t>проводит-</a:t>
            </a:r>
            <a:r>
              <a:rPr lang="ru-RU" altLang="ru-RU" dirty="0" err="1" smtClean="0"/>
              <a:t>ся</a:t>
            </a:r>
            <a:r>
              <a:rPr lang="ru-RU" altLang="ru-RU" dirty="0" smtClean="0"/>
              <a:t> </a:t>
            </a:r>
            <a:r>
              <a:rPr lang="ru-RU" altLang="ru-RU" dirty="0"/>
              <a:t>прием на целевое обучение</a:t>
            </a:r>
          </a:p>
        </p:txBody>
      </p:sp>
      <p:sp>
        <p:nvSpPr>
          <p:cNvPr id="60424" name="Text Box 9"/>
          <p:cNvSpPr txBox="1">
            <a:spLocks noChangeArrowheads="1"/>
          </p:cNvSpPr>
          <p:nvPr/>
        </p:nvSpPr>
        <p:spPr bwMode="auto">
          <a:xfrm>
            <a:off x="5098342" y="4618217"/>
            <a:ext cx="3874208" cy="92233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/>
              <a:t>Сокращение объема </a:t>
            </a:r>
            <a:r>
              <a:rPr lang="ru-RU" altLang="ru-RU">
                <a:cs typeface="Arial" charset="0"/>
              </a:rPr>
              <a:t>квоты приема на целевое обучение</a:t>
            </a:r>
          </a:p>
          <a:p>
            <a:pPr algn="ctr"/>
            <a:endParaRPr lang="ru-RU" altLang="ru-RU"/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5115896" y="5517232"/>
            <a:ext cx="3875703" cy="923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/>
              <a:t>Установление квоты только </a:t>
            </a:r>
          </a:p>
          <a:p>
            <a:pPr algn="ctr"/>
            <a:r>
              <a:rPr lang="ru-RU" altLang="ru-RU"/>
              <a:t>в интересах отдельных субъектов РФ </a:t>
            </a:r>
          </a:p>
        </p:txBody>
      </p:sp>
      <p:sp>
        <p:nvSpPr>
          <p:cNvPr id="60434" name="Text Box 9"/>
          <p:cNvSpPr txBox="1">
            <a:spLocks noChangeArrowheads="1"/>
          </p:cNvSpPr>
          <p:nvPr/>
        </p:nvSpPr>
        <p:spPr bwMode="auto">
          <a:xfrm>
            <a:off x="199633" y="2217365"/>
            <a:ext cx="4437627" cy="70788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Выплата </a:t>
            </a:r>
            <a:r>
              <a:rPr lang="ru-RU" sz="2000" b="1" dirty="0" smtClean="0"/>
              <a:t>штрафа</a:t>
            </a:r>
          </a:p>
          <a:p>
            <a:pPr algn="ctr"/>
            <a:endParaRPr lang="ru-RU" altLang="ru-RU" sz="2000" b="1" dirty="0"/>
          </a:p>
        </p:txBody>
      </p:sp>
      <p:sp>
        <p:nvSpPr>
          <p:cNvPr id="60435" name="Text Box 9"/>
          <p:cNvSpPr txBox="1">
            <a:spLocks noChangeArrowheads="1"/>
          </p:cNvSpPr>
          <p:nvPr/>
        </p:nvSpPr>
        <p:spPr bwMode="auto">
          <a:xfrm>
            <a:off x="5082406" y="2147888"/>
            <a:ext cx="3875857" cy="92333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/>
              <a:t>Снижение привлекательности</a:t>
            </a:r>
            <a:r>
              <a:rPr lang="ru-RU" altLang="ru-RU" dirty="0"/>
              <a:t> приема на целевое обучение </a:t>
            </a:r>
          </a:p>
          <a:p>
            <a:pPr algn="ctr"/>
            <a:r>
              <a:rPr lang="ru-RU" altLang="ru-RU" dirty="0"/>
              <a:t>для абитуриентов и </a:t>
            </a:r>
            <a:r>
              <a:rPr lang="ru-RU" altLang="ru-RU" dirty="0" smtClean="0"/>
              <a:t>заказчиков</a:t>
            </a:r>
            <a:endParaRPr lang="ru-RU" altLang="ru-RU" dirty="0"/>
          </a:p>
        </p:txBody>
      </p:sp>
      <p:sp>
        <p:nvSpPr>
          <p:cNvPr id="60436" name="AutoShape 21"/>
          <p:cNvSpPr>
            <a:spLocks noChangeArrowheads="1"/>
          </p:cNvSpPr>
          <p:nvPr/>
        </p:nvSpPr>
        <p:spPr bwMode="auto">
          <a:xfrm>
            <a:off x="4518380" y="2418287"/>
            <a:ext cx="603250" cy="382531"/>
          </a:xfrm>
          <a:prstGeom prst="rightArrow">
            <a:avLst>
              <a:gd name="adj1" fmla="val 52037"/>
              <a:gd name="adj2" fmla="val 51595"/>
            </a:avLst>
          </a:prstGeom>
          <a:solidFill>
            <a:srgbClr val="800000"/>
          </a:solidFill>
          <a:ln w="9525">
            <a:solidFill>
              <a:srgbClr val="7B0F1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>
              <a:solidFill>
                <a:srgbClr val="7B0F19"/>
              </a:solidFill>
            </a:endParaRPr>
          </a:p>
        </p:txBody>
      </p:sp>
      <p:sp>
        <p:nvSpPr>
          <p:cNvPr id="60431" name="Text Box 9"/>
          <p:cNvSpPr txBox="1">
            <a:spLocks noChangeArrowheads="1"/>
          </p:cNvSpPr>
          <p:nvPr/>
        </p:nvSpPr>
        <p:spPr bwMode="auto">
          <a:xfrm>
            <a:off x="168275" y="1272451"/>
            <a:ext cx="4449763" cy="707886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>
                <a:cs typeface="Arial" charset="0"/>
              </a:rPr>
              <a:t>Отсутствие договора </a:t>
            </a:r>
          </a:p>
          <a:p>
            <a:pPr algn="ctr"/>
            <a:r>
              <a:rPr lang="ru-RU" altLang="ru-RU" sz="2000" b="1" dirty="0">
                <a:cs typeface="Arial" charset="0"/>
              </a:rPr>
              <a:t>о целевом </a:t>
            </a:r>
            <a:r>
              <a:rPr lang="ru-RU" altLang="ru-RU" sz="2000" b="1" dirty="0" smtClean="0">
                <a:cs typeface="Arial" charset="0"/>
              </a:rPr>
              <a:t>приеме</a:t>
            </a:r>
            <a:endParaRPr lang="ru-RU" altLang="ru-RU" sz="2000" b="1" dirty="0">
              <a:cs typeface="Arial" charset="0"/>
            </a:endParaRPr>
          </a:p>
        </p:txBody>
      </p:sp>
      <p:sp>
        <p:nvSpPr>
          <p:cNvPr id="60432" name="Text Box 9"/>
          <p:cNvSpPr txBox="1">
            <a:spLocks noChangeArrowheads="1"/>
          </p:cNvSpPr>
          <p:nvPr/>
        </p:nvSpPr>
        <p:spPr bwMode="auto">
          <a:xfrm>
            <a:off x="5076056" y="1165225"/>
            <a:ext cx="3875857" cy="92333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dirty="0" smtClean="0">
                <a:cs typeface="Arial" charset="0"/>
              </a:rPr>
              <a:t>«</a:t>
            </a:r>
            <a:r>
              <a:rPr lang="ru-RU" altLang="ru-RU" dirty="0" err="1" smtClean="0">
                <a:cs typeface="Arial" charset="0"/>
              </a:rPr>
              <a:t>Целевики</a:t>
            </a:r>
            <a:r>
              <a:rPr lang="ru-RU" altLang="ru-RU" dirty="0" smtClean="0">
                <a:cs typeface="Arial" charset="0"/>
              </a:rPr>
              <a:t>» разных </a:t>
            </a:r>
            <a:r>
              <a:rPr lang="ru-RU" altLang="ru-RU" dirty="0">
                <a:cs typeface="Arial" charset="0"/>
              </a:rPr>
              <a:t>заказчиков </a:t>
            </a:r>
            <a:r>
              <a:rPr lang="ru-RU" altLang="ru-RU" dirty="0" smtClean="0">
                <a:cs typeface="Arial" charset="0"/>
              </a:rPr>
              <a:t>будут </a:t>
            </a:r>
            <a:r>
              <a:rPr lang="ru-RU" altLang="ru-RU" dirty="0">
                <a:cs typeface="Arial" charset="0"/>
              </a:rPr>
              <a:t>поступать </a:t>
            </a:r>
            <a:r>
              <a:rPr lang="ru-RU" altLang="ru-RU" dirty="0" smtClean="0">
                <a:cs typeface="Arial" charset="0"/>
              </a:rPr>
              <a:t>на </a:t>
            </a:r>
            <a:r>
              <a:rPr lang="ru-RU" altLang="ru-RU" dirty="0">
                <a:cs typeface="Arial" charset="0"/>
              </a:rPr>
              <a:t>равных условиях</a:t>
            </a:r>
          </a:p>
        </p:txBody>
      </p:sp>
      <p:sp>
        <p:nvSpPr>
          <p:cNvPr id="60433" name="AutoShape 21"/>
          <p:cNvSpPr>
            <a:spLocks noChangeArrowheads="1"/>
          </p:cNvSpPr>
          <p:nvPr/>
        </p:nvSpPr>
        <p:spPr bwMode="auto">
          <a:xfrm>
            <a:off x="4518380" y="1435306"/>
            <a:ext cx="603250" cy="382177"/>
          </a:xfrm>
          <a:prstGeom prst="rightArrow">
            <a:avLst>
              <a:gd name="adj1" fmla="val 52037"/>
              <a:gd name="adj2" fmla="val 51595"/>
            </a:avLst>
          </a:prstGeom>
          <a:solidFill>
            <a:srgbClr val="800000"/>
          </a:solidFill>
          <a:ln w="9525">
            <a:solidFill>
              <a:srgbClr val="7B0F1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>
              <a:solidFill>
                <a:srgbClr val="7B0F19"/>
              </a:solidFill>
            </a:endParaRPr>
          </a:p>
        </p:txBody>
      </p:sp>
      <p:sp>
        <p:nvSpPr>
          <p:cNvPr id="60428" name="AutoShape 21"/>
          <p:cNvSpPr>
            <a:spLocks noChangeArrowheads="1"/>
          </p:cNvSpPr>
          <p:nvPr/>
        </p:nvSpPr>
        <p:spPr bwMode="auto">
          <a:xfrm>
            <a:off x="4544814" y="3829050"/>
            <a:ext cx="603250" cy="382588"/>
          </a:xfrm>
          <a:prstGeom prst="rightArrow">
            <a:avLst>
              <a:gd name="adj1" fmla="val 52037"/>
              <a:gd name="adj2" fmla="val 51595"/>
            </a:avLst>
          </a:prstGeom>
          <a:solidFill>
            <a:srgbClr val="800000"/>
          </a:solidFill>
          <a:ln w="9525">
            <a:solidFill>
              <a:srgbClr val="7B0F1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>
              <a:solidFill>
                <a:srgbClr val="7B0F19"/>
              </a:solidFill>
            </a:endParaRPr>
          </a:p>
        </p:txBody>
      </p:sp>
      <p:sp>
        <p:nvSpPr>
          <p:cNvPr id="60429" name="AutoShape 21"/>
          <p:cNvSpPr>
            <a:spLocks noChangeArrowheads="1"/>
          </p:cNvSpPr>
          <p:nvPr/>
        </p:nvSpPr>
        <p:spPr bwMode="auto">
          <a:xfrm>
            <a:off x="4544814" y="4877754"/>
            <a:ext cx="603250" cy="382588"/>
          </a:xfrm>
          <a:prstGeom prst="rightArrow">
            <a:avLst>
              <a:gd name="adj1" fmla="val 52037"/>
              <a:gd name="adj2" fmla="val 51595"/>
            </a:avLst>
          </a:prstGeom>
          <a:solidFill>
            <a:srgbClr val="800000"/>
          </a:solidFill>
          <a:ln w="9525">
            <a:solidFill>
              <a:srgbClr val="7B0F1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>
              <a:solidFill>
                <a:srgbClr val="7B0F19"/>
              </a:solidFill>
            </a:endParaRPr>
          </a:p>
        </p:txBody>
      </p:sp>
      <p:sp>
        <p:nvSpPr>
          <p:cNvPr id="60430" name="AutoShape 21"/>
          <p:cNvSpPr>
            <a:spLocks noChangeArrowheads="1"/>
          </p:cNvSpPr>
          <p:nvPr/>
        </p:nvSpPr>
        <p:spPr bwMode="auto">
          <a:xfrm>
            <a:off x="4543390" y="5803106"/>
            <a:ext cx="603250" cy="382588"/>
          </a:xfrm>
          <a:prstGeom prst="rightArrow">
            <a:avLst>
              <a:gd name="adj1" fmla="val 52037"/>
              <a:gd name="adj2" fmla="val 51595"/>
            </a:avLst>
          </a:prstGeom>
          <a:solidFill>
            <a:srgbClr val="800000"/>
          </a:solidFill>
          <a:ln w="9525">
            <a:solidFill>
              <a:srgbClr val="7B0F1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>
              <a:solidFill>
                <a:srgbClr val="7B0F19"/>
              </a:solidFill>
            </a:endParaRPr>
          </a:p>
        </p:txBody>
      </p:sp>
      <p:grpSp>
        <p:nvGrpSpPr>
          <p:cNvPr id="22" name="Группа 22"/>
          <p:cNvGrpSpPr>
            <a:grpSpLocks/>
          </p:cNvGrpSpPr>
          <p:nvPr/>
        </p:nvGrpSpPr>
        <p:grpSpPr bwMode="auto">
          <a:xfrm>
            <a:off x="115259" y="6669088"/>
            <a:ext cx="2562115" cy="71437"/>
            <a:chOff x="2857500" y="5805488"/>
            <a:chExt cx="5929313" cy="144462"/>
          </a:xfrm>
        </p:grpSpPr>
        <p:cxnSp>
          <p:nvCxnSpPr>
            <p:cNvPr id="23" name="Прямая соединительная линия 22"/>
            <p:cNvCxnSpPr/>
            <p:nvPr/>
          </p:nvCxnSpPr>
          <p:spPr bwMode="auto">
            <a:xfrm>
              <a:off x="2857500" y="5805488"/>
              <a:ext cx="5644483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 bwMode="auto">
            <a:xfrm>
              <a:off x="3001922" y="5876114"/>
              <a:ext cx="5640470" cy="3209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 bwMode="auto">
            <a:xfrm>
              <a:off x="3142333" y="5949950"/>
              <a:ext cx="5644480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28062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9"/>
          <p:cNvSpPr txBox="1">
            <a:spLocks noChangeArrowheads="1"/>
          </p:cNvSpPr>
          <p:nvPr/>
        </p:nvSpPr>
        <p:spPr bwMode="auto">
          <a:xfrm>
            <a:off x="2477502" y="3501008"/>
            <a:ext cx="4684215" cy="1200329"/>
          </a:xfrm>
          <a:prstGeom prst="rect">
            <a:avLst/>
          </a:prstGeom>
          <a:solidFill>
            <a:srgbClr val="FFEAD5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cs typeface="Arial" charset="0"/>
              </a:rPr>
              <a:t>Федеральный </a:t>
            </a:r>
            <a:r>
              <a:rPr lang="ru-RU" altLang="ru-RU" sz="2400" b="1" dirty="0" smtClean="0">
                <a:cs typeface="Arial" charset="0"/>
              </a:rPr>
              <a:t>закон</a:t>
            </a:r>
            <a:endParaRPr lang="ru-RU" sz="2400" b="1" dirty="0"/>
          </a:p>
          <a:p>
            <a:pPr algn="ctr"/>
            <a:r>
              <a:rPr lang="ru-RU" sz="2400" b="1" dirty="0"/>
              <a:t>«Об образовании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в </a:t>
            </a:r>
            <a:r>
              <a:rPr lang="ru-RU" sz="2400" b="1" dirty="0"/>
              <a:t>Российской Федерации»</a:t>
            </a:r>
          </a:p>
        </p:txBody>
      </p:sp>
      <p:sp>
        <p:nvSpPr>
          <p:cNvPr id="15363" name="Text Box 9"/>
          <p:cNvSpPr txBox="1">
            <a:spLocks noChangeArrowheads="1"/>
          </p:cNvSpPr>
          <p:nvPr/>
        </p:nvSpPr>
        <p:spPr bwMode="auto">
          <a:xfrm>
            <a:off x="265113" y="628650"/>
            <a:ext cx="8591550" cy="131189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80010" tIns="40005" rIns="80010" bIns="40005">
            <a:spAutoFit/>
          </a:bodyPr>
          <a:lstStyle/>
          <a:p>
            <a:pPr algn="ctr"/>
            <a:r>
              <a:rPr lang="ru-RU" altLang="ru-RU" sz="2000" b="1" dirty="0"/>
              <a:t>Федеральный закон </a:t>
            </a:r>
            <a:r>
              <a:rPr lang="ru-RU" altLang="ru-RU" sz="2000" b="1" dirty="0" smtClean="0"/>
              <a:t>от </a:t>
            </a:r>
            <a:r>
              <a:rPr lang="ru-RU" altLang="ru-RU" sz="2000" b="1" dirty="0"/>
              <a:t>3 августа 2018 г. № </a:t>
            </a:r>
            <a:r>
              <a:rPr lang="ru-RU" sz="2000" b="1" dirty="0"/>
              <a:t>337-ФЗ</a:t>
            </a:r>
          </a:p>
          <a:p>
            <a:pPr algn="ctr"/>
            <a:r>
              <a:rPr lang="ru-RU" altLang="ru-RU" sz="2000" b="1" dirty="0">
                <a:cs typeface="Arial" charset="0"/>
              </a:rPr>
              <a:t>«</a:t>
            </a:r>
            <a:r>
              <a:rPr lang="ru-RU" altLang="ru-RU" sz="2000" b="1" dirty="0"/>
              <a:t>О внесении изменений </a:t>
            </a:r>
            <a:r>
              <a:rPr lang="ru-RU" altLang="ru-RU" sz="2000" b="1" dirty="0" smtClean="0"/>
              <a:t>в </a:t>
            </a:r>
            <a:r>
              <a:rPr lang="ru-RU" altLang="ru-RU" sz="2000" b="1" dirty="0"/>
              <a:t>отдельные </a:t>
            </a:r>
            <a:r>
              <a:rPr lang="ru-RU" altLang="ru-RU" sz="2000" b="1" dirty="0" smtClean="0"/>
              <a:t>законодательные </a:t>
            </a:r>
          </a:p>
          <a:p>
            <a:pPr algn="ctr"/>
            <a:r>
              <a:rPr lang="ru-RU" altLang="ru-RU" sz="2000" b="1" dirty="0" smtClean="0"/>
              <a:t>акты </a:t>
            </a:r>
            <a:r>
              <a:rPr lang="ru-RU" altLang="ru-RU" sz="2000" b="1" dirty="0"/>
              <a:t>Российской Федерации </a:t>
            </a:r>
            <a:r>
              <a:rPr lang="ru-RU" altLang="ru-RU" sz="2000" b="1" dirty="0" smtClean="0"/>
              <a:t>в </a:t>
            </a:r>
            <a:r>
              <a:rPr lang="ru-RU" altLang="ru-RU" sz="2000" b="1" dirty="0"/>
              <a:t>части совершенствования </a:t>
            </a:r>
            <a:r>
              <a:rPr lang="ru-RU" altLang="ru-RU" sz="2000" b="1" dirty="0" smtClean="0"/>
              <a:t>целевого </a:t>
            </a:r>
            <a:r>
              <a:rPr lang="ru-RU" altLang="ru-RU" sz="2000" b="1" dirty="0"/>
              <a:t>обучения</a:t>
            </a:r>
            <a:r>
              <a:rPr lang="ru-RU" altLang="ru-RU" sz="2000" b="1" dirty="0" smtClean="0">
                <a:cs typeface="Arial" charset="0"/>
              </a:rPr>
              <a:t>»</a:t>
            </a:r>
            <a:endParaRPr lang="ru-RU" altLang="ru-RU" sz="2000" b="1" dirty="0">
              <a:cs typeface="Arial" charset="0"/>
            </a:endParaRP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F6B01BD9-347A-485A-A42D-8EA712735F0D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cxnSp>
        <p:nvCxnSpPr>
          <p:cNvPr id="12" name="Прямая со стрелкой 54"/>
          <p:cNvCxnSpPr>
            <a:cxnSpLocks noChangeShapeType="1"/>
          </p:cNvCxnSpPr>
          <p:nvPr/>
        </p:nvCxnSpPr>
        <p:spPr bwMode="auto">
          <a:xfrm flipH="1">
            <a:off x="4818022" y="2461867"/>
            <a:ext cx="1588" cy="72008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xmlns="" val="305554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Text Box 9"/>
          <p:cNvSpPr txBox="1">
            <a:spLocks noChangeArrowheads="1"/>
          </p:cNvSpPr>
          <p:nvPr/>
        </p:nvSpPr>
        <p:spPr bwMode="auto">
          <a:xfrm>
            <a:off x="250824" y="2060848"/>
            <a:ext cx="8748713" cy="378565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В Федеральном законе </a:t>
            </a:r>
          </a:p>
          <a:p>
            <a:pPr algn="ctr"/>
            <a:r>
              <a:rPr lang="ru-RU" sz="2400" b="1" dirty="0"/>
              <a:t>«Об образовании в Российской Федерации»</a:t>
            </a:r>
          </a:p>
          <a:p>
            <a:pPr algn="ctr"/>
            <a:r>
              <a:rPr lang="ru-RU" sz="2400" dirty="0"/>
              <a:t>устанавливаются 2 статьи, посвященные </a:t>
            </a:r>
          </a:p>
          <a:p>
            <a:pPr algn="ctr"/>
            <a:r>
              <a:rPr lang="ru-RU" sz="2400" dirty="0"/>
              <a:t>целевому обучению и приему на целевое обучение:</a:t>
            </a:r>
          </a:p>
          <a:p>
            <a:endParaRPr lang="ru-RU" sz="2400" dirty="0"/>
          </a:p>
          <a:p>
            <a:r>
              <a:rPr lang="ru-RU" sz="2400" b="1" dirty="0"/>
              <a:t>Статья 56.      Целевое обучение </a:t>
            </a:r>
          </a:p>
          <a:p>
            <a:endParaRPr lang="ru-RU" sz="2400" b="1" dirty="0"/>
          </a:p>
          <a:p>
            <a:r>
              <a:rPr lang="ru-RU" sz="2400" b="1" dirty="0"/>
              <a:t>Статья 71.1.   Особенности приема на целевое </a:t>
            </a:r>
            <a:endParaRPr lang="ru-RU" sz="2400" b="1" dirty="0" smtClean="0"/>
          </a:p>
          <a:p>
            <a:r>
              <a:rPr lang="ru-RU" sz="2400" b="1" dirty="0" smtClean="0"/>
              <a:t>обучение по </a:t>
            </a:r>
            <a:r>
              <a:rPr lang="ru-RU" sz="2400" b="1" dirty="0"/>
              <a:t>образовательным программам </a:t>
            </a:r>
            <a:endParaRPr lang="ru-RU" sz="2400" b="1" dirty="0" smtClean="0"/>
          </a:p>
          <a:p>
            <a:r>
              <a:rPr lang="ru-RU" sz="2400" b="1" u="sng" dirty="0" smtClean="0"/>
              <a:t>высшего </a:t>
            </a:r>
            <a:r>
              <a:rPr lang="ru-RU" sz="2400" b="1" u="sng" dirty="0"/>
              <a:t>образования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>
                <a:solidFill>
                  <a:srgbClr val="871F03"/>
                </a:solidFill>
                <a:cs typeface="Arial" charset="0"/>
              </a:rPr>
              <a:t>Структура норм в Федеральном законе</a:t>
            </a:r>
            <a:r>
              <a:rPr lang="ru-RU" altLang="ru-RU" sz="2400" b="1" dirty="0">
                <a:solidFill>
                  <a:srgbClr val="871F03"/>
                </a:solidFill>
              </a:rPr>
              <a:t> </a:t>
            </a:r>
          </a:p>
          <a:p>
            <a:r>
              <a:rPr lang="ru-RU" altLang="ru-RU" sz="2400" b="1" dirty="0">
                <a:solidFill>
                  <a:srgbClr val="871F03"/>
                </a:solidFill>
              </a:rPr>
              <a:t>«Об образовании в Российской Федерации»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2138B2C1-F66D-4A17-9974-2D3D9CC41BD3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94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9"/>
          <p:cNvSpPr txBox="1">
            <a:spLocks noChangeArrowheads="1"/>
          </p:cNvSpPr>
          <p:nvPr/>
        </p:nvSpPr>
        <p:spPr bwMode="auto">
          <a:xfrm>
            <a:off x="323850" y="1447800"/>
            <a:ext cx="748982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/>
              <a:t>До вступления в силу Федерального закона № 337-ФЗ</a:t>
            </a:r>
          </a:p>
        </p:txBody>
      </p:sp>
      <p:sp>
        <p:nvSpPr>
          <p:cNvPr id="19458" name="Text Box 9"/>
          <p:cNvSpPr txBox="1">
            <a:spLocks noChangeArrowheads="1"/>
          </p:cNvSpPr>
          <p:nvPr/>
        </p:nvSpPr>
        <p:spPr bwMode="auto">
          <a:xfrm>
            <a:off x="2195513" y="2843213"/>
            <a:ext cx="1979612" cy="8255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/>
              <a:t>Целевое обучение</a:t>
            </a:r>
          </a:p>
        </p:txBody>
      </p:sp>
      <p:sp>
        <p:nvSpPr>
          <p:cNvPr id="19459" name="Text Box 9"/>
          <p:cNvSpPr txBox="1">
            <a:spLocks noChangeArrowheads="1"/>
          </p:cNvSpPr>
          <p:nvPr/>
        </p:nvSpPr>
        <p:spPr bwMode="auto">
          <a:xfrm>
            <a:off x="4287838" y="2843213"/>
            <a:ext cx="1868487" cy="8255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/>
              <a:t>Целевой прием</a:t>
            </a:r>
          </a:p>
        </p:txBody>
      </p:sp>
      <p:sp>
        <p:nvSpPr>
          <p:cNvPr id="19460" name="Text Box 9"/>
          <p:cNvSpPr txBox="1">
            <a:spLocks noChangeArrowheads="1"/>
          </p:cNvSpPr>
          <p:nvPr/>
        </p:nvSpPr>
        <p:spPr bwMode="auto">
          <a:xfrm>
            <a:off x="2195513" y="2043113"/>
            <a:ext cx="3960812" cy="46037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>
                <a:cs typeface="Arial" charset="0"/>
              </a:rPr>
              <a:t>Статья 56</a:t>
            </a:r>
            <a:endParaRPr lang="ru-RU" altLang="ru-RU" sz="2400"/>
          </a:p>
        </p:txBody>
      </p:sp>
      <p:cxnSp>
        <p:nvCxnSpPr>
          <p:cNvPr id="19461" name="Прямая со стрелкой 54"/>
          <p:cNvCxnSpPr>
            <a:cxnSpLocks noChangeShapeType="1"/>
            <a:endCxn id="19459" idx="0"/>
          </p:cNvCxnSpPr>
          <p:nvPr/>
        </p:nvCxnSpPr>
        <p:spPr bwMode="auto">
          <a:xfrm>
            <a:off x="4498975" y="2503488"/>
            <a:ext cx="723900" cy="33972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462" name="Прямая со стрелкой 54"/>
          <p:cNvCxnSpPr>
            <a:cxnSpLocks noChangeShapeType="1"/>
            <a:endCxn id="19458" idx="0"/>
          </p:cNvCxnSpPr>
          <p:nvPr/>
        </p:nvCxnSpPr>
        <p:spPr bwMode="auto">
          <a:xfrm flipH="1">
            <a:off x="3186113" y="2503488"/>
            <a:ext cx="534987" cy="33972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9463" name="Text Box 9"/>
          <p:cNvSpPr txBox="1">
            <a:spLocks noChangeArrowheads="1"/>
          </p:cNvSpPr>
          <p:nvPr/>
        </p:nvSpPr>
        <p:spPr bwMode="auto">
          <a:xfrm>
            <a:off x="1404938" y="5411788"/>
            <a:ext cx="2312987" cy="8255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/>
              <a:t>Целевое обучение</a:t>
            </a:r>
          </a:p>
        </p:txBody>
      </p:sp>
      <p:sp>
        <p:nvSpPr>
          <p:cNvPr id="19464" name="Text Box 9"/>
          <p:cNvSpPr txBox="1">
            <a:spLocks noChangeArrowheads="1"/>
          </p:cNvSpPr>
          <p:nvPr/>
        </p:nvSpPr>
        <p:spPr bwMode="auto">
          <a:xfrm>
            <a:off x="4106863" y="5411788"/>
            <a:ext cx="3344862" cy="825500"/>
          </a:xfrm>
          <a:prstGeom prst="rect">
            <a:avLst/>
          </a:prstGeom>
          <a:solidFill>
            <a:srgbClr val="FFD9B3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/>
              <a:t>Прием </a:t>
            </a:r>
          </a:p>
          <a:p>
            <a:pPr algn="ctr"/>
            <a:r>
              <a:rPr lang="ru-RU" altLang="ru-RU" sz="2400"/>
              <a:t>на целевое обучение</a:t>
            </a:r>
          </a:p>
        </p:txBody>
      </p:sp>
      <p:cxnSp>
        <p:nvCxnSpPr>
          <p:cNvPr id="19465" name="Прямая со стрелкой 54"/>
          <p:cNvCxnSpPr>
            <a:cxnSpLocks noChangeShapeType="1"/>
            <a:stCxn id="72" idx="2"/>
            <a:endCxn id="19464" idx="0"/>
          </p:cNvCxnSpPr>
          <p:nvPr/>
        </p:nvCxnSpPr>
        <p:spPr bwMode="auto">
          <a:xfrm>
            <a:off x="5780088" y="5086350"/>
            <a:ext cx="0" cy="32543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466" name="Прямая со стрелкой 54"/>
          <p:cNvCxnSpPr>
            <a:cxnSpLocks noChangeShapeType="1"/>
            <a:endCxn id="19463" idx="0"/>
          </p:cNvCxnSpPr>
          <p:nvPr/>
        </p:nvCxnSpPr>
        <p:spPr bwMode="auto">
          <a:xfrm flipH="1">
            <a:off x="2562225" y="5011738"/>
            <a:ext cx="1588" cy="40005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9467" name="Text Box 9"/>
          <p:cNvSpPr txBox="1">
            <a:spLocks noChangeArrowheads="1"/>
          </p:cNvSpPr>
          <p:nvPr/>
        </p:nvSpPr>
        <p:spPr bwMode="auto">
          <a:xfrm>
            <a:off x="1403350" y="4625975"/>
            <a:ext cx="2317750" cy="46037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>
                <a:cs typeface="Arial" charset="0"/>
              </a:rPr>
              <a:t>Статья 56</a:t>
            </a:r>
            <a:endParaRPr lang="ru-RU" altLang="ru-RU" sz="2400"/>
          </a:p>
        </p:txBody>
      </p:sp>
      <p:sp>
        <p:nvSpPr>
          <p:cNvPr id="72" name="Text Box 9"/>
          <p:cNvSpPr txBox="1">
            <a:spLocks noChangeArrowheads="1"/>
          </p:cNvSpPr>
          <p:nvPr/>
        </p:nvSpPr>
        <p:spPr bwMode="auto">
          <a:xfrm>
            <a:off x="4106863" y="4625975"/>
            <a:ext cx="3344862" cy="4603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2400" b="1" dirty="0">
                <a:cs typeface="Arial" charset="0"/>
              </a:rPr>
              <a:t>Статья 71.1 (новая)</a:t>
            </a:r>
            <a:endParaRPr lang="ru-RU" altLang="ru-RU" sz="2400" b="1" dirty="0"/>
          </a:p>
        </p:txBody>
      </p:sp>
      <p:sp>
        <p:nvSpPr>
          <p:cNvPr id="19469" name="Text Box 9"/>
          <p:cNvSpPr txBox="1">
            <a:spLocks noChangeArrowheads="1"/>
          </p:cNvSpPr>
          <p:nvPr/>
        </p:nvSpPr>
        <p:spPr bwMode="auto">
          <a:xfrm>
            <a:off x="323850" y="4027488"/>
            <a:ext cx="7561263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>
                <a:solidFill>
                  <a:srgbClr val="C00000"/>
                </a:solidFill>
              </a:rPr>
              <a:t>После вступления в силу Федерального закона № </a:t>
            </a:r>
            <a:r>
              <a:rPr lang="ru-RU" sz="2000" b="1" u="sng">
                <a:solidFill>
                  <a:srgbClr val="C00000"/>
                </a:solidFill>
              </a:rPr>
              <a:t>337-ФЗ</a:t>
            </a:r>
            <a:endParaRPr lang="ru-RU" altLang="ru-RU" sz="2000" b="1" u="sng">
              <a:solidFill>
                <a:srgbClr val="C00000"/>
              </a:solidFill>
            </a:endParaRPr>
          </a:p>
        </p:txBody>
      </p:sp>
      <p:sp>
        <p:nvSpPr>
          <p:cNvPr id="19470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>
                <a:solidFill>
                  <a:srgbClr val="871F03"/>
                </a:solidFill>
                <a:cs typeface="Arial" charset="0"/>
              </a:rPr>
              <a:t>Структура норм в Федеральном законе</a:t>
            </a:r>
            <a:r>
              <a:rPr lang="ru-RU" altLang="ru-RU" sz="2400" b="1" dirty="0">
                <a:solidFill>
                  <a:srgbClr val="871F03"/>
                </a:solidFill>
              </a:rPr>
              <a:t> </a:t>
            </a:r>
          </a:p>
          <a:p>
            <a:r>
              <a:rPr lang="ru-RU" altLang="ru-RU" sz="2400" b="1" dirty="0">
                <a:solidFill>
                  <a:srgbClr val="871F03"/>
                </a:solidFill>
              </a:rPr>
              <a:t>«Об образовании в Российской Федерации»</a:t>
            </a:r>
          </a:p>
        </p:txBody>
      </p:sp>
      <p:sp>
        <p:nvSpPr>
          <p:cNvPr id="19472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7C2FF9AD-A84B-4019-8FE8-83FD93245E2C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31" name="Text Box 9"/>
          <p:cNvSpPr txBox="1">
            <a:spLocks noChangeArrowheads="1"/>
          </p:cNvSpPr>
          <p:nvPr/>
        </p:nvSpPr>
        <p:spPr bwMode="auto">
          <a:xfrm>
            <a:off x="251290" y="1988840"/>
            <a:ext cx="5477414" cy="4308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latin typeface="Arial" pitchFamily="34" charset="0"/>
                <a:cs typeface="Arial" pitchFamily="34" charset="0"/>
              </a:rPr>
              <a:t>Положение о целевом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обучении</a:t>
            </a:r>
            <a:endParaRPr lang="ru-RU" altLang="ru-RU" sz="22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9032" name="Text Box 9"/>
          <p:cNvSpPr txBox="1">
            <a:spLocks noChangeArrowheads="1"/>
          </p:cNvSpPr>
          <p:nvPr/>
        </p:nvSpPr>
        <p:spPr bwMode="auto">
          <a:xfrm>
            <a:off x="251519" y="2419727"/>
            <a:ext cx="5495819" cy="76944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latin typeface="Arial" pitchFamily="34" charset="0"/>
                <a:cs typeface="Arial" pitchFamily="34" charset="0"/>
              </a:rPr>
              <a:t>Типовая форма договора 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200" dirty="0" smtClean="0">
                <a:latin typeface="Arial" pitchFamily="34" charset="0"/>
                <a:cs typeface="Arial" pitchFamily="34" charset="0"/>
              </a:rPr>
              <a:t>о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целевом обучении 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AutoShape 21"/>
          <p:cNvSpPr>
            <a:spLocks noChangeArrowheads="1"/>
          </p:cNvSpPr>
          <p:nvPr/>
        </p:nvSpPr>
        <p:spPr bwMode="auto">
          <a:xfrm rot="5400000">
            <a:off x="4273357" y="1366521"/>
            <a:ext cx="664820" cy="465817"/>
          </a:xfrm>
          <a:prstGeom prst="rightArrow">
            <a:avLst>
              <a:gd name="adj1" fmla="val 50000"/>
              <a:gd name="adj2" fmla="val 55538"/>
            </a:avLst>
          </a:prstGeom>
          <a:solidFill>
            <a:srgbClr val="7B0F19"/>
          </a:solidFill>
          <a:ln w="9525">
            <a:solidFill>
              <a:srgbClr val="7B0F1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sz="1600">
              <a:solidFill>
                <a:srgbClr val="7B0F19"/>
              </a:solidFill>
            </a:endParaRP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238988" y="620688"/>
            <a:ext cx="8765464" cy="646331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3600" b="1" dirty="0" smtClean="0"/>
              <a:t>Утвержденные подзаконные акты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2138B2C1-F66D-4A17-9974-2D3D9CC41BD3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724127" y="1988840"/>
            <a:ext cx="3248423" cy="246221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2200" b="1" dirty="0" smtClean="0"/>
          </a:p>
          <a:p>
            <a:pPr algn="ctr"/>
            <a:r>
              <a:rPr lang="ru-RU" sz="2200" b="1" dirty="0" smtClean="0"/>
              <a:t>(постановление Правительства РФ </a:t>
            </a:r>
          </a:p>
          <a:p>
            <a:pPr algn="ctr"/>
            <a:r>
              <a:rPr lang="ru-RU" sz="2200" b="1" dirty="0" smtClean="0"/>
              <a:t>от 21 марта 2019 г. </a:t>
            </a:r>
          </a:p>
          <a:p>
            <a:pPr algn="ctr"/>
            <a:r>
              <a:rPr lang="ru-RU" sz="2200" b="1" dirty="0" smtClean="0"/>
              <a:t>№ 302)</a:t>
            </a:r>
          </a:p>
          <a:p>
            <a:pPr algn="ctr"/>
            <a:endParaRPr lang="ru-RU" sz="2200" b="1" dirty="0" smtClean="0"/>
          </a:p>
          <a:p>
            <a:pPr algn="ctr"/>
            <a:endParaRPr lang="ru-RU" sz="2200" b="1" dirty="0" smtClean="0"/>
          </a:p>
        </p:txBody>
      </p:sp>
      <p:sp>
        <p:nvSpPr>
          <p:cNvPr id="129037" name="Text Box 9"/>
          <p:cNvSpPr txBox="1">
            <a:spLocks noChangeArrowheads="1"/>
          </p:cNvSpPr>
          <p:nvPr/>
        </p:nvSpPr>
        <p:spPr bwMode="auto">
          <a:xfrm>
            <a:off x="244546" y="4293096"/>
            <a:ext cx="8719942" cy="212365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 smtClean="0"/>
              <a:t>Перечень </a:t>
            </a:r>
            <a:r>
              <a:rPr lang="ru-RU" sz="2200" dirty="0"/>
              <a:t>специальностей, направлений подготовки, </a:t>
            </a:r>
            <a:endParaRPr lang="ru-RU" sz="2200" dirty="0" smtClean="0"/>
          </a:p>
          <a:p>
            <a:pPr algn="ctr"/>
            <a:r>
              <a:rPr lang="ru-RU" sz="2200" dirty="0" smtClean="0"/>
              <a:t>по </a:t>
            </a:r>
            <a:r>
              <a:rPr lang="ru-RU" sz="2200" dirty="0"/>
              <a:t>которым проводится прием на целевое обучение </a:t>
            </a:r>
            <a:endParaRPr lang="ru-RU" sz="2200" dirty="0" smtClean="0"/>
          </a:p>
          <a:p>
            <a:pPr algn="ctr"/>
            <a:r>
              <a:rPr lang="ru-RU" sz="2200" dirty="0" smtClean="0"/>
              <a:t>по </a:t>
            </a:r>
            <a:r>
              <a:rPr lang="ru-RU" sz="2200" dirty="0"/>
              <a:t>образовательным программам высшего образования </a:t>
            </a:r>
            <a:endParaRPr lang="ru-RU" sz="2200" dirty="0" smtClean="0"/>
          </a:p>
          <a:p>
            <a:pPr algn="ctr"/>
            <a:r>
              <a:rPr lang="ru-RU" sz="2200" dirty="0" smtClean="0"/>
              <a:t>в </a:t>
            </a:r>
            <a:r>
              <a:rPr lang="ru-RU" sz="2200" dirty="0"/>
              <a:t>пределах установленной квоты </a:t>
            </a:r>
            <a:endParaRPr lang="ru-RU" sz="2200" dirty="0" smtClean="0"/>
          </a:p>
          <a:p>
            <a:pPr algn="ctr"/>
            <a:r>
              <a:rPr lang="ru-RU" sz="2200" b="1" dirty="0" smtClean="0"/>
              <a:t>(распоряжение </a:t>
            </a:r>
            <a:r>
              <a:rPr lang="ru-RU" sz="2200" b="1" dirty="0"/>
              <a:t>Правительства </a:t>
            </a:r>
            <a:r>
              <a:rPr lang="ru-RU" sz="2200" b="1" dirty="0" smtClean="0"/>
              <a:t>РФ </a:t>
            </a:r>
          </a:p>
          <a:p>
            <a:pPr algn="ctr"/>
            <a:r>
              <a:rPr lang="ru-RU" sz="2200" b="1" dirty="0" smtClean="0"/>
              <a:t>от </a:t>
            </a:r>
            <a:r>
              <a:rPr lang="ru-RU" sz="2200" b="1" dirty="0"/>
              <a:t>11 февраля 2019 г. № 186-р</a:t>
            </a:r>
            <a:r>
              <a:rPr lang="ru-RU" sz="2200" b="1" dirty="0" smtClean="0"/>
              <a:t>)</a:t>
            </a:r>
            <a:endParaRPr lang="ru-RU" sz="2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51520" y="3189168"/>
            <a:ext cx="5472607" cy="110799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 smtClean="0"/>
              <a:t>Правила </a:t>
            </a:r>
            <a:r>
              <a:rPr lang="ru-RU" sz="2200" dirty="0"/>
              <a:t>установления квоты </a:t>
            </a:r>
            <a:endParaRPr lang="ru-RU" sz="2200" dirty="0" smtClean="0"/>
          </a:p>
          <a:p>
            <a:pPr algn="ctr"/>
            <a:r>
              <a:rPr lang="ru-RU" sz="2200" dirty="0" smtClean="0"/>
              <a:t>приема </a:t>
            </a:r>
            <a:r>
              <a:rPr lang="ru-RU" sz="2200" dirty="0"/>
              <a:t>на целевое </a:t>
            </a:r>
            <a:r>
              <a:rPr lang="ru-RU" sz="2200" dirty="0" smtClean="0"/>
              <a:t>обучение за счет средств федерального бюджета</a:t>
            </a:r>
          </a:p>
        </p:txBody>
      </p:sp>
      <p:grpSp>
        <p:nvGrpSpPr>
          <p:cNvPr id="12" name="Группа 22"/>
          <p:cNvGrpSpPr>
            <a:grpSpLocks/>
          </p:cNvGrpSpPr>
          <p:nvPr/>
        </p:nvGrpSpPr>
        <p:grpSpPr bwMode="auto">
          <a:xfrm>
            <a:off x="168275" y="6688138"/>
            <a:ext cx="2346325" cy="71437"/>
            <a:chOff x="2857500" y="5805488"/>
            <a:chExt cx="5929313" cy="144462"/>
          </a:xfrm>
        </p:grpSpPr>
        <p:cxnSp>
          <p:nvCxnSpPr>
            <p:cNvPr id="15" name="Прямая соединительная линия 14"/>
            <p:cNvCxnSpPr/>
            <p:nvPr/>
          </p:nvCxnSpPr>
          <p:spPr bwMode="auto">
            <a:xfrm>
              <a:off x="2857500" y="5805488"/>
              <a:ext cx="5644483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 bwMode="auto">
            <a:xfrm>
              <a:off x="3001922" y="5876114"/>
              <a:ext cx="5640470" cy="3209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 bwMode="auto">
            <a:xfrm>
              <a:off x="3142333" y="5949950"/>
              <a:ext cx="5644480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44852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4400" b="1" dirty="0" smtClean="0">
                <a:solidFill>
                  <a:srgbClr val="7B0F19"/>
                </a:solidFill>
                <a:cs typeface="Arial" charset="0"/>
              </a:rPr>
              <a:t>Стороны договора</a:t>
            </a:r>
            <a:endParaRPr lang="ru-RU" altLang="ru-RU" sz="4400" b="1" dirty="0">
              <a:solidFill>
                <a:srgbClr val="7B0F19"/>
              </a:solidFill>
            </a:endParaRPr>
          </a:p>
        </p:txBody>
      </p:sp>
      <p:sp>
        <p:nvSpPr>
          <p:cNvPr id="24585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A7669ACD-A50D-4920-BC44-D56C5E41813D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9"/>
          <p:cNvSpPr txBox="1">
            <a:spLocks noChangeArrowheads="1"/>
          </p:cNvSpPr>
          <p:nvPr/>
        </p:nvSpPr>
        <p:spPr bwMode="auto">
          <a:xfrm>
            <a:off x="2133600" y="3187700"/>
            <a:ext cx="2941638" cy="12001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>
                <a:cs typeface="Arial" charset="0"/>
              </a:rPr>
              <a:t>Договор </a:t>
            </a:r>
          </a:p>
          <a:p>
            <a:r>
              <a:rPr lang="ru-RU" altLang="ru-RU" sz="2400">
                <a:cs typeface="Arial" charset="0"/>
              </a:rPr>
              <a:t>о целевом обучении</a:t>
            </a:r>
          </a:p>
        </p:txBody>
      </p:sp>
      <p:sp>
        <p:nvSpPr>
          <p:cNvPr id="24578" name="Text Box 9"/>
          <p:cNvSpPr txBox="1">
            <a:spLocks noChangeArrowheads="1"/>
          </p:cNvSpPr>
          <p:nvPr/>
        </p:nvSpPr>
        <p:spPr bwMode="auto">
          <a:xfrm>
            <a:off x="477838" y="4602163"/>
            <a:ext cx="3086100" cy="5842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>
                <a:cs typeface="Arial" charset="0"/>
              </a:rPr>
              <a:t>Заказчик</a:t>
            </a:r>
          </a:p>
        </p:txBody>
      </p:sp>
      <p:sp>
        <p:nvSpPr>
          <p:cNvPr id="24579" name="Text Box 9"/>
          <p:cNvSpPr txBox="1">
            <a:spLocks noChangeArrowheads="1"/>
          </p:cNvSpPr>
          <p:nvPr/>
        </p:nvSpPr>
        <p:spPr bwMode="auto">
          <a:xfrm>
            <a:off x="468313" y="2500313"/>
            <a:ext cx="3095625" cy="46037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>
                <a:cs typeface="Arial" charset="0"/>
              </a:rPr>
              <a:t>Гражданин</a:t>
            </a:r>
          </a:p>
        </p:txBody>
      </p:sp>
      <p:sp>
        <p:nvSpPr>
          <p:cNvPr id="24580" name="Двойная стрелка влево/вправо 2"/>
          <p:cNvSpPr>
            <a:spLocks noChangeArrowheads="1"/>
          </p:cNvSpPr>
          <p:nvPr/>
        </p:nvSpPr>
        <p:spPr bwMode="auto">
          <a:xfrm rot="5400000">
            <a:off x="1199357" y="3615531"/>
            <a:ext cx="1631950" cy="341313"/>
          </a:xfrm>
          <a:prstGeom prst="leftRightArrow">
            <a:avLst>
              <a:gd name="adj1" fmla="val 50000"/>
              <a:gd name="adj2" fmla="val 34643"/>
            </a:avLst>
          </a:prstGeom>
          <a:solidFill>
            <a:srgbClr val="871F03"/>
          </a:solidFill>
          <a:ln w="25400" algn="ctr">
            <a:solidFill>
              <a:srgbClr val="871F03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/>
            <a:endParaRPr lang="ru-RU" sz="2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5" name="Двойная стрелка влево/вправо 34"/>
          <p:cNvSpPr/>
          <p:nvPr/>
        </p:nvSpPr>
        <p:spPr>
          <a:xfrm>
            <a:off x="3563938" y="4754563"/>
            <a:ext cx="2519362" cy="282575"/>
          </a:xfrm>
          <a:prstGeom prst="leftRightArrow">
            <a:avLst/>
          </a:prstGeom>
          <a:solidFill>
            <a:srgbClr val="871F03"/>
          </a:solidFill>
          <a:ln>
            <a:solidFill>
              <a:srgbClr val="871F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82" name="Text Box 9"/>
          <p:cNvSpPr txBox="1">
            <a:spLocks noChangeArrowheads="1"/>
          </p:cNvSpPr>
          <p:nvPr/>
        </p:nvSpPr>
        <p:spPr bwMode="auto">
          <a:xfrm>
            <a:off x="3563938" y="5037138"/>
            <a:ext cx="2519362" cy="12001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>
                <a:cs typeface="Arial" charset="0"/>
              </a:rPr>
              <a:t>Договор </a:t>
            </a:r>
          </a:p>
          <a:p>
            <a:pPr algn="ctr"/>
            <a:r>
              <a:rPr lang="ru-RU" altLang="ru-RU" sz="2400">
                <a:cs typeface="Arial" charset="0"/>
              </a:rPr>
              <a:t>о целевом приеме </a:t>
            </a:r>
          </a:p>
        </p:txBody>
      </p:sp>
      <p:sp>
        <p:nvSpPr>
          <p:cNvPr id="24583" name="Text Box 9"/>
          <p:cNvSpPr txBox="1">
            <a:spLocks noChangeArrowheads="1"/>
          </p:cNvSpPr>
          <p:nvPr/>
        </p:nvSpPr>
        <p:spPr bwMode="auto">
          <a:xfrm>
            <a:off x="528638" y="992188"/>
            <a:ext cx="8207375" cy="10144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 u="sng" dirty="0"/>
              <a:t>До вступления в силу Федерального закона № 337-ФЗ:</a:t>
            </a:r>
          </a:p>
          <a:p>
            <a:pPr algn="ctr"/>
            <a:r>
              <a:rPr lang="ru-RU" altLang="ru-RU" sz="2000" dirty="0"/>
              <a:t>при целевом приеме – 2 договора:</a:t>
            </a:r>
          </a:p>
          <a:p>
            <a:pPr algn="ctr"/>
            <a:r>
              <a:rPr lang="ru-RU" altLang="ru-RU" sz="2000" dirty="0"/>
              <a:t> </a:t>
            </a:r>
            <a:r>
              <a:rPr lang="ru-RU" altLang="ru-RU" sz="2000" dirty="0">
                <a:cs typeface="Arial" charset="0"/>
              </a:rPr>
              <a:t>договор о целевом обучении и договор о целевом приеме</a:t>
            </a:r>
            <a:endParaRPr lang="ru-RU" altLang="ru-RU" sz="2000" b="1" u="sng" dirty="0"/>
          </a:p>
        </p:txBody>
      </p:sp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Стороны договора</a:t>
            </a:r>
            <a:endParaRPr lang="ru-RU" altLang="ru-RU" sz="2400" b="1" dirty="0">
              <a:solidFill>
                <a:srgbClr val="7B0F19"/>
              </a:solidFill>
            </a:endParaRPr>
          </a:p>
        </p:txBody>
      </p:sp>
      <p:sp>
        <p:nvSpPr>
          <p:cNvPr id="24585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A7669ACD-A50D-4920-BC44-D56C5E41813D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4586" name="Text Box 9"/>
          <p:cNvSpPr txBox="1">
            <a:spLocks noChangeArrowheads="1"/>
          </p:cNvSpPr>
          <p:nvPr/>
        </p:nvSpPr>
        <p:spPr bwMode="auto">
          <a:xfrm>
            <a:off x="6083300" y="4351338"/>
            <a:ext cx="2728913" cy="180181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>
                <a:cs typeface="Arial" charset="0"/>
              </a:rPr>
              <a:t>Вуз </a:t>
            </a:r>
          </a:p>
          <a:p>
            <a:pPr algn="ctr"/>
            <a:r>
              <a:rPr lang="ru-RU" altLang="ru-RU" sz="2000">
                <a:cs typeface="Arial" charset="0"/>
              </a:rPr>
              <a:t>(организация, осуществляющая образовательную деятельность)</a:t>
            </a:r>
            <a:endParaRPr lang="ru-RU" altLang="ru-RU" sz="3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949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4600</TotalTime>
  <Words>1704</Words>
  <Application>Microsoft Office PowerPoint</Application>
  <PresentationFormat>Экран (4:3)</PresentationFormat>
  <Paragraphs>414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Алла</dc:creator>
  <cp:lastModifiedBy>Владелец</cp:lastModifiedBy>
  <cp:revision>380</cp:revision>
  <cp:lastPrinted>2018-03-12T20:34:00Z</cp:lastPrinted>
  <dcterms:created xsi:type="dcterms:W3CDTF">2016-09-04T16:12:13Z</dcterms:created>
  <dcterms:modified xsi:type="dcterms:W3CDTF">2019-05-28T04:25:02Z</dcterms:modified>
</cp:coreProperties>
</file>