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7" r:id="rId4"/>
    <p:sldId id="265" r:id="rId5"/>
    <p:sldId id="26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5CEFD8E-7003-47D1-A543-8B3C1C255F4C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FD8E-7003-47D1-A543-8B3C1C255F4C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5CEFD8E-7003-47D1-A543-8B3C1C255F4C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FD8E-7003-47D1-A543-8B3C1C255F4C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CEFD8E-7003-47D1-A543-8B3C1C255F4C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FD8E-7003-47D1-A543-8B3C1C255F4C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FD8E-7003-47D1-A543-8B3C1C255F4C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FD8E-7003-47D1-A543-8B3C1C255F4C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CEFD8E-7003-47D1-A543-8B3C1C255F4C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FD8E-7003-47D1-A543-8B3C1C255F4C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FD8E-7003-47D1-A543-8B3C1C255F4C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5CEFD8E-7003-47D1-A543-8B3C1C255F4C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843838" cy="23574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«Интегрирование современных технологий в преподавании английского языка на среднем этапе обучения предмету»</a:t>
            </a:r>
            <a:endParaRPr lang="ru-RU" dirty="0"/>
          </a:p>
        </p:txBody>
      </p:sp>
      <p:pic>
        <p:nvPicPr>
          <p:cNvPr id="4" name="Рисунок 3" descr="IMG_2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214687"/>
            <a:ext cx="5143536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14290"/>
            <a:ext cx="3929090" cy="17002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Способы стимулирования учащихся к  изучению английского языка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3472" y="2000240"/>
            <a:ext cx="4000528" cy="457203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•</a:t>
            </a:r>
            <a:r>
              <a:rPr lang="ru-RU" dirty="0" smtClean="0"/>
              <a:t> Создание атмосферы энтузиазма, оптимизма и веры детей в свои способности и возможности – создание формулы успешности</a:t>
            </a:r>
          </a:p>
          <a:p>
            <a:r>
              <a:rPr lang="ru-RU" sz="2400" dirty="0" smtClean="0"/>
              <a:t>•</a:t>
            </a:r>
            <a:r>
              <a:rPr lang="ru-RU" sz="2000" dirty="0" smtClean="0"/>
              <a:t> </a:t>
            </a:r>
            <a:r>
              <a:rPr lang="ru-RU" dirty="0" smtClean="0"/>
              <a:t>Игра (самый сильный мотивирующий фактор)</a:t>
            </a:r>
          </a:p>
          <a:p>
            <a:r>
              <a:rPr lang="ru-RU" sz="2400" dirty="0" smtClean="0"/>
              <a:t>• </a:t>
            </a:r>
            <a:r>
              <a:rPr lang="ru-RU" dirty="0" smtClean="0"/>
              <a:t>Применение информационных компьютерных технологий</a:t>
            </a:r>
            <a:br>
              <a:rPr lang="ru-RU" dirty="0" smtClean="0"/>
            </a:br>
            <a:r>
              <a:rPr lang="ru-RU" sz="2400" dirty="0" smtClean="0"/>
              <a:t>• </a:t>
            </a:r>
            <a:r>
              <a:rPr lang="ru-RU" dirty="0" smtClean="0"/>
              <a:t>Проект - замысел, план ; разработанный план сооружения, механизма ; предварительный текст какого-либо документа</a:t>
            </a:r>
          </a:p>
          <a:p>
            <a:r>
              <a:rPr lang="ru-RU" sz="2400" dirty="0" smtClean="0"/>
              <a:t>•</a:t>
            </a:r>
            <a:r>
              <a:rPr lang="ru-RU" dirty="0" smtClean="0"/>
              <a:t> Музыка, стихи, песни.</a:t>
            </a:r>
          </a:p>
          <a:p>
            <a:r>
              <a:rPr lang="ru-RU" sz="2400" dirty="0" smtClean="0"/>
              <a:t>•</a:t>
            </a:r>
            <a:r>
              <a:rPr lang="ru-RU" dirty="0" smtClean="0"/>
              <a:t> </a:t>
            </a:r>
            <a:r>
              <a:rPr lang="ru-RU" dirty="0" smtClean="0"/>
              <a:t>Видео уроки </a:t>
            </a:r>
            <a:r>
              <a:rPr lang="ru-RU" dirty="0" smtClean="0"/>
              <a:t>- синхронный перевод</a:t>
            </a:r>
          </a:p>
          <a:p>
            <a:r>
              <a:rPr lang="ru-RU" sz="2400" dirty="0" smtClean="0"/>
              <a:t>•</a:t>
            </a:r>
            <a:r>
              <a:rPr lang="ru-RU" dirty="0" smtClean="0"/>
              <a:t> Внеурочная деятельность</a:t>
            </a:r>
          </a:p>
          <a:p>
            <a:r>
              <a:rPr lang="ru-RU" sz="2400" dirty="0" smtClean="0"/>
              <a:t>•</a:t>
            </a:r>
            <a:r>
              <a:rPr lang="ru-RU" dirty="0" smtClean="0"/>
              <a:t> Олимпиады</a:t>
            </a:r>
          </a:p>
          <a:p>
            <a:r>
              <a:rPr lang="ru-RU" sz="2400" dirty="0" smtClean="0"/>
              <a:t>• </a:t>
            </a:r>
            <a:r>
              <a:rPr lang="ru-RU" dirty="0" smtClean="0"/>
              <a:t>Переписка учеников с английскими сверстниками в сети интернет</a:t>
            </a:r>
          </a:p>
        </p:txBody>
      </p:sp>
      <p:pic>
        <p:nvPicPr>
          <p:cNvPr id="5" name="Рисунок 4" descr="IMG_08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642938" y="1143000"/>
            <a:ext cx="4206875" cy="42068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4286280" cy="2857496"/>
          </a:xfrm>
        </p:spPr>
        <p:txBody>
          <a:bodyPr>
            <a:noAutofit/>
          </a:bodyPr>
          <a:lstStyle/>
          <a:p>
            <a:r>
              <a:rPr lang="ru-RU" sz="2800" dirty="0" smtClean="0"/>
              <a:t>◘ Питает и поддерживает мотивацию осязаемый, реальный, этапный и конечный успех.</a:t>
            </a:r>
            <a:endParaRPr lang="ru-RU" sz="2800" dirty="0"/>
          </a:p>
        </p:txBody>
      </p:sp>
      <p:pic>
        <p:nvPicPr>
          <p:cNvPr id="5" name="Содержимое 4" descr="IMG_08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286124"/>
            <a:ext cx="4387852" cy="3290889"/>
          </a:xfrm>
        </p:spPr>
      </p:pic>
      <p:pic>
        <p:nvPicPr>
          <p:cNvPr id="2050" name="Picture 2" descr="C:\Users\Учитель\Desktop\неделя английского\IMG_0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44514"/>
            <a:ext cx="4286248" cy="2956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8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4900618" cy="928686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Enjoy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</a:rPr>
              <a:t>english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2216" y="500042"/>
            <a:ext cx="4031784" cy="4357718"/>
          </a:xfrm>
        </p:spPr>
        <p:txBody>
          <a:bodyPr>
            <a:normAutofit/>
          </a:bodyPr>
          <a:lstStyle/>
          <a:p>
            <a:r>
              <a:rPr lang="ru-RU" dirty="0" smtClean="0"/>
              <a:t>С Новым Годом!!!</a:t>
            </a:r>
            <a:br>
              <a:rPr lang="ru-RU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Счастливого Рождества!!!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7095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8643998" cy="18230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Коммунарская средняя общеобразовательная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школа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№1</a:t>
            </a:r>
            <a:endParaRPr lang="ru-RU" dirty="0"/>
          </a:p>
        </p:txBody>
      </p:sp>
      <p:pic>
        <p:nvPicPr>
          <p:cNvPr id="4" name="Picture 5" descr="C:\Documents and Settings\Social\Рабочий стол\для презентации\foto_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8143900" cy="203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0174"/>
            <a:ext cx="2571736" cy="5214950"/>
          </a:xfrm>
        </p:spPr>
        <p:txBody>
          <a:bodyPr/>
          <a:lstStyle/>
          <a:p>
            <a:pPr algn="ctr"/>
            <a:r>
              <a:rPr lang="ru-RU" sz="2000" dirty="0" smtClean="0"/>
              <a:t>НАЗВАНИЕ</a:t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> ОРТ форма ОУ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Тип </a:t>
            </a:r>
            <a:r>
              <a:rPr lang="ru-RU" sz="1800" dirty="0" err="1" smtClean="0"/>
              <a:t>оу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населенный пункт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управляющая организация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Учителя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Ученики</a:t>
            </a:r>
            <a:br>
              <a:rPr lang="ru-RU" sz="1800" dirty="0" smtClean="0"/>
            </a:br>
            <a:r>
              <a:rPr lang="ru-RU" sz="1800" dirty="0" smtClean="0"/>
              <a:t>Рейтинг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1571612"/>
            <a:ext cx="6429388" cy="5429264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Муниципальное бюджетное общеобразовательное учреждение «</a:t>
            </a:r>
            <a:r>
              <a:rPr lang="ru-RU" dirty="0" smtClean="0"/>
              <a:t>КСОШ№</a:t>
            </a:r>
            <a:r>
              <a:rPr lang="ru-RU" dirty="0" smtClean="0"/>
              <a:t>1»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Муниципальное бюджетное образовательное учреждение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Общеобразовательная организация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Ленинградская область, Гатчинский район, Коммунар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Комитет ОПОПО</a:t>
            </a:r>
          </a:p>
          <a:p>
            <a:pPr algn="l"/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42:</a:t>
            </a:r>
          </a:p>
          <a:p>
            <a:pPr algn="l"/>
            <a:r>
              <a:rPr lang="ru-RU" sz="1600" dirty="0" smtClean="0"/>
              <a:t>Высшая категория-12</a:t>
            </a:r>
          </a:p>
          <a:p>
            <a:pPr algn="l"/>
            <a:r>
              <a:rPr lang="ru-RU" sz="1600" dirty="0" smtClean="0"/>
              <a:t>Первая-14</a:t>
            </a:r>
          </a:p>
          <a:p>
            <a:pPr algn="l"/>
            <a:r>
              <a:rPr lang="ru-RU" sz="1600" dirty="0" smtClean="0"/>
              <a:t>Соответствие-16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576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10930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4" name="Рисунок 3" descr="bOHDOLMUffLZ17e9II6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643175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714404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МО учителей английского языка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3504" y="1071546"/>
            <a:ext cx="4000496" cy="52864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 smtClean="0"/>
              <a:t>Состав: </a:t>
            </a:r>
          </a:p>
          <a:p>
            <a:pPr marL="342900" indent="-342900">
              <a:buAutoNum type="arabicPeriod"/>
              <a:defRPr/>
            </a:pPr>
            <a:r>
              <a:rPr lang="ru-RU" sz="2000" dirty="0" err="1" smtClean="0"/>
              <a:t>Главатских</a:t>
            </a:r>
            <a:r>
              <a:rPr lang="ru-RU" sz="2000" dirty="0" smtClean="0"/>
              <a:t> Галина Леонидовна – высшее, стаж-32 года,  высшая квалификационная категория. </a:t>
            </a:r>
          </a:p>
          <a:p>
            <a:pPr marL="342900" indent="-342900">
              <a:buAutoNum type="arabicPeriod"/>
              <a:defRPr/>
            </a:pPr>
            <a:r>
              <a:rPr lang="ru-RU" sz="2000" dirty="0" smtClean="0"/>
              <a:t> Бондарева Наталья Александровна - высшее, стаж 11 лет. </a:t>
            </a:r>
          </a:p>
          <a:p>
            <a:pPr marL="342900" indent="-342900">
              <a:buAutoNum type="arabicPeriod"/>
              <a:defRPr/>
            </a:pPr>
            <a:r>
              <a:rPr lang="ru-RU" sz="2000" dirty="0" smtClean="0"/>
              <a:t> Маркова Евгения Геннадьевна - высшее, стаж 9 лет.</a:t>
            </a:r>
          </a:p>
          <a:p>
            <a:pPr marL="342900" indent="-342900">
              <a:buAutoNum type="arabicPeriod"/>
              <a:defRPr/>
            </a:pPr>
            <a:r>
              <a:rPr lang="ru-RU" sz="2000" dirty="0" err="1" smtClean="0"/>
              <a:t>Мамоненко</a:t>
            </a:r>
            <a:r>
              <a:rPr lang="ru-RU" sz="2000" dirty="0" smtClean="0"/>
              <a:t>  Любовь Анатольевна- высшее, стаж 18 лет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52" r="26238"/>
          <a:stretch/>
        </p:blipFill>
        <p:spPr>
          <a:xfrm rot="21342162">
            <a:off x="571472" y="1142984"/>
            <a:ext cx="4281736" cy="389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0"/>
            <a:ext cx="6500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 и задачи на 2016-2017 </a:t>
            </a:r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Год.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500174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Единая методическая тема: </a:t>
            </a:r>
            <a:r>
              <a:rPr lang="ru-RU" dirty="0" smtClean="0"/>
              <a:t>«Система учебно-воспитательной работы – интеграция всех структур образовательной деятельности».</a:t>
            </a:r>
          </a:p>
          <a:p>
            <a:r>
              <a:rPr lang="ru-RU" b="1" dirty="0" smtClean="0"/>
              <a:t>Цель:</a:t>
            </a:r>
            <a:r>
              <a:rPr lang="ru-RU" dirty="0" smtClean="0"/>
              <a:t> создание условий для повышения качества освоения образовательных стандартов в условиях реализации закона «Об образовании в Российской Федерации».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357562"/>
            <a:ext cx="7572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Задачи:  </a:t>
            </a:r>
          </a:p>
          <a:p>
            <a:r>
              <a:rPr lang="ru-RU" dirty="0" smtClean="0"/>
              <a:t> - формирование </a:t>
            </a:r>
            <a:r>
              <a:rPr lang="ru-RU" dirty="0" err="1" smtClean="0"/>
              <a:t>компетентностного</a:t>
            </a:r>
            <a:r>
              <a:rPr lang="ru-RU" dirty="0" smtClean="0"/>
              <a:t> подхода в приобретении </a:t>
            </a:r>
            <a:r>
              <a:rPr lang="ru-RU" dirty="0" err="1" smtClean="0"/>
              <a:t>общеучебных</a:t>
            </a:r>
            <a:r>
              <a:rPr lang="ru-RU" dirty="0" smtClean="0"/>
              <a:t> навыков обучающихся</a:t>
            </a:r>
          </a:p>
          <a:p>
            <a:r>
              <a:rPr lang="ru-RU" dirty="0" smtClean="0"/>
              <a:t> - разностороннее развитие детей; их познавательных интересов, творческих способностей</a:t>
            </a:r>
          </a:p>
          <a:p>
            <a:r>
              <a:rPr lang="ru-RU" dirty="0" smtClean="0"/>
              <a:t> - дальнейшая информатизация образовательного процесса и совершенствование педагогического мастерства</a:t>
            </a:r>
          </a:p>
          <a:p>
            <a:r>
              <a:rPr lang="ru-RU" dirty="0" smtClean="0"/>
              <a:t> -повышение уровня профессиональных компетентностей педагогов</a:t>
            </a:r>
          </a:p>
          <a:p>
            <a:r>
              <a:rPr lang="ru-RU" dirty="0" smtClean="0"/>
              <a:t> - совершенствование форм работы с одаренными детьми, расширение зоны проектной деятельности</a:t>
            </a:r>
          </a:p>
          <a:p>
            <a:r>
              <a:rPr lang="ru-RU" dirty="0" smtClean="0"/>
              <a:t> - организация работы по подготовке к ЕГЭ и </a:t>
            </a:r>
            <a:r>
              <a:rPr lang="ru-RU" dirty="0" smtClean="0"/>
              <a:t>ОГЭ.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3116"/>
            <a:ext cx="6215106" cy="2821741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Формирование положительной мотивации учащихся к учению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6858048" cy="114299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Объект исследования: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Учитель\Desktop\неделя английского\IMG_0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2785953" cy="2428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357166"/>
            <a:ext cx="3429000" cy="1128722"/>
          </a:xfrm>
        </p:spPr>
        <p:txBody>
          <a:bodyPr/>
          <a:lstStyle/>
          <a:p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1714488"/>
            <a:ext cx="3460280" cy="348938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Выявить наиболее эффективные методы повышения мотивации изучения английского языка.</a:t>
            </a:r>
            <a:endParaRPr lang="ru-RU" sz="2400" dirty="0"/>
          </a:p>
        </p:txBody>
      </p:sp>
      <p:pic>
        <p:nvPicPr>
          <p:cNvPr id="5" name="Рисунок 4" descr="IMG_08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5897880" cy="6877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Настроение: созидательное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214422"/>
            <a:ext cx="7572428" cy="102838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Ключевые слова: интерес к изучению, </a:t>
            </a:r>
            <a:r>
              <a:rPr lang="ru-RU" sz="1800" dirty="0" err="1" smtClean="0"/>
              <a:t>арт-педагогические</a:t>
            </a:r>
            <a:r>
              <a:rPr lang="ru-RU" sz="1800" dirty="0" smtClean="0"/>
              <a:t> технологии, научно-исследовательская деятельность, внеурочная учебная деятельность, формирование внутренней мотивации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4" descr="IMG_08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428868"/>
            <a:ext cx="4387852" cy="3648079"/>
          </a:xfrm>
        </p:spPr>
      </p:pic>
      <p:pic>
        <p:nvPicPr>
          <p:cNvPr id="3074" name="Picture 2" descr="C:\Users\Учитель\Desktop\неделя английского\IMG_0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14620"/>
            <a:ext cx="371477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239000" cy="10001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может побудить ученика учиться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7239000" cy="1928826"/>
          </a:xfrm>
        </p:spPr>
        <p:txBody>
          <a:bodyPr/>
          <a:lstStyle/>
          <a:p>
            <a:r>
              <a:rPr lang="ru-RU" dirty="0" smtClean="0"/>
              <a:t>Авторитет родителей, учителя, оценки, интерес к предмету, желание получить высшее образование, стремление расширить кругозор.</a:t>
            </a:r>
            <a:endParaRPr lang="ru-RU" dirty="0"/>
          </a:p>
        </p:txBody>
      </p:sp>
      <p:pic>
        <p:nvPicPr>
          <p:cNvPr id="1026" name="Picture 2" descr="C:\Users\Учитель\Desktop\неделя английского\IMG_0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214686"/>
            <a:ext cx="5357850" cy="3286148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неделя английского\IMG_0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571744"/>
            <a:ext cx="2377695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128</TotalTime>
  <Words>340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 «Интегрирование современных технологий в преподавании английского языка на среднем этапе обучения предмету»</vt:lpstr>
      <vt:lpstr>Коммунарская средняя общеобразовательная  школа №1</vt:lpstr>
      <vt:lpstr>НАЗВАНИЕ   ОРТ форма ОУ  Тип оу  населенный пункт  управляющая организация  Учителя     Ученики Рейтинг</vt:lpstr>
      <vt:lpstr>МО учителей английского языка</vt:lpstr>
      <vt:lpstr>Слайд 5</vt:lpstr>
      <vt:lpstr>Формирование положительной мотивации учащихся к учению</vt:lpstr>
      <vt:lpstr>Цель исследования:</vt:lpstr>
      <vt:lpstr>Настроение: созидательное</vt:lpstr>
      <vt:lpstr>Что может побудить ученика учиться </vt:lpstr>
      <vt:lpstr>Способы стимулирования учащихся к  изучению английского языка</vt:lpstr>
      <vt:lpstr>◘ Питает и поддерживает мотивацию осязаемый, реальный, этапный и конечный успех.</vt:lpstr>
      <vt:lpstr>Enjoy english!</vt:lpstr>
      <vt:lpstr>С Новым Годом!!!  Счастливого Рождества!!!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как способ повышения качества образования</dc:title>
  <dc:creator>Учитель</dc:creator>
  <cp:lastModifiedBy>Учитель</cp:lastModifiedBy>
  <cp:revision>22</cp:revision>
  <dcterms:created xsi:type="dcterms:W3CDTF">2015-02-11T06:48:48Z</dcterms:created>
  <dcterms:modified xsi:type="dcterms:W3CDTF">2016-12-09T08:23:24Z</dcterms:modified>
</cp:coreProperties>
</file>