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328" r:id="rId3"/>
    <p:sldId id="329" r:id="rId4"/>
    <p:sldId id="330" r:id="rId5"/>
    <p:sldId id="331" r:id="rId6"/>
    <p:sldId id="332" r:id="rId7"/>
    <p:sldId id="334" r:id="rId8"/>
    <p:sldId id="33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5" d="100"/>
          <a:sy n="115" d="100"/>
        </p:scale>
        <p:origin x="-39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30088-D67A-4DB6-B769-956B207F4BE8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35529-3151-44FE-AB13-80EB96F6F0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25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1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35529-3151-44FE-AB13-80EB96F6F0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56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6F9B5F-43CC-4981-A340-9A9BBBE90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7DEC91F-EFD6-4D9F-B5A1-CA65DC09B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86F790-927A-4C13-9A01-F8F8F63E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F99-8091-450E-B716-043CFFA52DD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73646F-6239-4C59-9E00-98405F48D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D18BAE-02C8-4FB7-8702-3896DB3F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9FB4-C262-41F4-AC6D-82C9344D4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49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6A039C-A047-4BE7-9A18-966F2C9A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7ADFB51-E499-4BBF-BAAA-BD740973B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CA9015-5EA1-48B0-88BC-79CED3A4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F99-8091-450E-B716-043CFFA52DD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082EAC-039D-4075-A26E-D9DDF117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A66F9F-E41F-4491-8EE7-18E3BF06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9FB4-C262-41F4-AC6D-82C9344D4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389A9A6-0376-4720-9681-5B386D532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336D676-EFF0-4942-B3E9-97E917CED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EE6B58-11F8-46C1-B759-6972A36EB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F99-8091-450E-B716-043CFFA52DD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50DD4D-310F-4388-93EE-1C17DB650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9E731A7-ED62-44BA-A499-AD74027A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9FB4-C262-41F4-AC6D-82C9344D4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540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28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2E3C85-5777-435D-8807-ACE1C548C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1AF0C8-0D70-438D-998F-A0E826828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F4B7F2-AC83-48DA-ADBB-35E67CF4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F99-8091-450E-B716-043CFFA52DD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0A206D-7305-41BD-86BA-CD2AAF72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B49FDD-5FBA-4C51-B178-A1E00F12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9FB4-C262-41F4-AC6D-82C9344D4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30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B8C25-E60B-4D49-A6CD-5CDEAB4F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DCBB02-9B9A-4147-AACA-DE58FA1AA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93AC30-1B79-4168-9DAD-3680C3E9F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F99-8091-450E-B716-043CFFA52DD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A27D82-C9F4-4811-B990-1CFB238F5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665E56-1099-4063-8F1C-56197E5D1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9FB4-C262-41F4-AC6D-82C9344D4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70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68FD4C-422B-43B4-9DC1-8175A514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CDB370-D4B2-429F-A2D7-A0C60B07F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1E33F7A-3CA0-4158-B250-4EB3A2B08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E8E2E0F-E85F-4724-AC78-05774775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F99-8091-450E-B716-043CFFA52DD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D5D22A-82DC-4FF3-9A2C-58C82C58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F4BE3DF-93DA-48A7-BF4B-A2D69401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9FB4-C262-41F4-AC6D-82C9344D4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049DAA-254A-425A-AB1D-88EC6D03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5990F4-6854-470C-A07E-FFACC6406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C7ECE31-8C0B-4231-8A55-29A6F516A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72657A0-201F-4FCA-91C6-AEDB30367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3B03015-A5E0-4AB0-9FB6-5011FCB45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D6EFF33-7876-4FD2-8F5D-BF34AD16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F99-8091-450E-B716-043CFFA52DD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0C84A6B-C522-4E72-BA8C-C1C8BE0A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C7F2915-7ABF-4D80-84FF-E5D4B9F42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9FB4-C262-41F4-AC6D-82C9344D4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25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FE5CB7-159C-47DE-BDF6-F88B915F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14EC42C-1A9A-4E11-9804-C41C435DE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F99-8091-450E-B716-043CFFA52DD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1D116D1-70DD-48A5-BBF2-74BB6242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07E6053-59A3-4CCE-A57F-15474A61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9FB4-C262-41F4-AC6D-82C9344D4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8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9A31D87-0DAF-41F6-A7A9-7EA97BBC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F99-8091-450E-B716-043CFFA52DD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6D4BDB3-168C-486D-957C-491E33EFE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0747180-4531-46AC-BF3E-582431EB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9FB4-C262-41F4-AC6D-82C9344D4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4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73B6A0-D2DD-4F3B-9860-14BC42C8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B41C56-B3E3-4D4D-ACF9-FAFF4F643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540702F-2E08-41F8-AC7B-0CE1840A0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12CA73-E894-4D0F-BE46-D9815805E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F99-8091-450E-B716-043CFFA52DD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44406C9-E33E-48AB-8F81-5EFC0517B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01A6BD-1BDA-442C-ACD5-6F94AF0D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9FB4-C262-41F4-AC6D-82C9344D4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2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E9DC9D-4FC3-431D-B262-E095823A8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0EBAEDF-4BB3-4613-85EE-39863EC6DC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ED733D8-5198-4916-8B94-426CAB230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F643F57-463F-4DB9-A60D-949F327CA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8F99-8091-450E-B716-043CFFA52DD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250FAF1-E9C8-4B3F-A981-784B8034C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DE394A6-4C8B-4797-B784-91260DB9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99FB4-C262-41F4-AC6D-82C9344D4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77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B4BECB-3924-46F6-B63B-1778429C3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DCBD40-DEEA-4069-AA32-FB88E2EEC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09653F-5361-4831-938B-9EC082A13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58F99-8091-450E-B716-043CFFA52DD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C34FCDA-6DAB-4770-B5F3-9FFDFD6E2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1A3943-0775-41C4-96C4-13575D312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99FB4-C262-41F4-AC6D-82C9344D4D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40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-school.obr.lenreg.ru/help/link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7FC268F-C91A-C544-8C23-EBC4D570C553}"/>
              </a:ext>
            </a:extLst>
          </p:cNvPr>
          <p:cNvSpPr/>
          <p:nvPr/>
        </p:nvSpPr>
        <p:spPr>
          <a:xfrm>
            <a:off x="0" y="447"/>
            <a:ext cx="12192000" cy="6857107"/>
          </a:xfrm>
          <a:prstGeom prst="rect">
            <a:avLst/>
          </a:prstGeom>
          <a:gradFill>
            <a:gsLst>
              <a:gs pos="0">
                <a:srgbClr val="12103D"/>
              </a:gs>
              <a:gs pos="48000">
                <a:srgbClr val="008D97"/>
              </a:gs>
              <a:gs pos="100000">
                <a:srgbClr val="03988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>
              <a:latin typeface="Sommet Rounded Regular" panose="02000503030000020004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CD6F7A6-2D07-4A1F-9DDA-A008D2EF5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30" y="246456"/>
            <a:ext cx="2526130" cy="5761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0F3180-4705-5CFA-1CF7-54071E9F1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9812182">
            <a:off x="7831622" y="-981716"/>
            <a:ext cx="6553098" cy="674423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48AE056-3B46-9253-1FB3-5A27144D0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4062843">
            <a:off x="-3163934" y="3799776"/>
            <a:ext cx="4721307" cy="4761574"/>
          </a:xfrm>
          <a:prstGeom prst="rect">
            <a:avLst/>
          </a:prstGeom>
        </p:spPr>
      </p:pic>
      <p:sp>
        <p:nvSpPr>
          <p:cNvPr id="7" name="Google Shape;375;g2cd1813676f_11_80">
            <a:extLst>
              <a:ext uri="{FF2B5EF4-FFF2-40B4-BE49-F238E27FC236}">
                <a16:creationId xmlns:a16="http://schemas.microsoft.com/office/drawing/2014/main" xmlns="" id="{A283D62B-EF7B-D1DC-D63C-420E3BECB941}"/>
              </a:ext>
            </a:extLst>
          </p:cNvPr>
          <p:cNvSpPr txBox="1"/>
          <p:nvPr/>
        </p:nvSpPr>
        <p:spPr>
          <a:xfrm>
            <a:off x="1680695" y="2390400"/>
            <a:ext cx="7847034" cy="173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7" tIns="22847" rIns="45707" bIns="22847" anchor="t" anchorCtr="0">
            <a:spAutoFit/>
          </a:bodyPr>
          <a:lstStyle/>
          <a:p>
            <a:r>
              <a:rPr lang="ru-RU" sz="5500" dirty="0">
                <a:solidFill>
                  <a:schemeClr val="bg1"/>
                </a:solidFill>
              </a:rPr>
              <a:t>Вход в подсистемы ГИС СОЛО через ЕПГУ</a:t>
            </a:r>
            <a:endParaRPr sz="5500" b="1" dirty="0">
              <a:solidFill>
                <a:schemeClr val="bg1"/>
              </a:solidFill>
              <a:latin typeface="SommetRoundedBlack" panose="02000503030000020004" pitchFamily="50" charset="-52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1" name="Google Shape;375;g2cd1813676f_11_80">
            <a:extLst>
              <a:ext uri="{FF2B5EF4-FFF2-40B4-BE49-F238E27FC236}">
                <a16:creationId xmlns:a16="http://schemas.microsoft.com/office/drawing/2014/main" xmlns="" id="{0A71F7CD-647F-0250-8129-336134E4E821}"/>
              </a:ext>
            </a:extLst>
          </p:cNvPr>
          <p:cNvSpPr txBox="1"/>
          <p:nvPr/>
        </p:nvSpPr>
        <p:spPr>
          <a:xfrm>
            <a:off x="3261473" y="4955414"/>
            <a:ext cx="7736468" cy="127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7" tIns="22847" rIns="45707" bIns="22847" anchor="t" anchorCtr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ommet Rounded Regular" panose="02000503030000020004" pitchFamily="2" charset="0"/>
                <a:ea typeface="Lato Medium" panose="020F0502020204030203" pitchFamily="34" charset="0"/>
                <a:cs typeface="Lato Medium" panose="020F0502020204030203" pitchFamily="34" charset="0"/>
                <a:sym typeface="Arial"/>
              </a:rPr>
              <a:t>Обучающий вебинар </a:t>
            </a:r>
          </a:p>
          <a:p>
            <a:r>
              <a:rPr lang="ru-RU" sz="2000" dirty="0">
                <a:solidFill>
                  <a:schemeClr val="bg1"/>
                </a:solidFill>
                <a:latin typeface="Sommet Rounded Regular" panose="02000503030000020004" pitchFamily="2" charset="0"/>
                <a:ea typeface="Lato Medium" panose="020F0502020204030203" pitchFamily="34" charset="0"/>
                <a:cs typeface="Lato Medium" panose="020F0502020204030203" pitchFamily="34" charset="0"/>
                <a:sym typeface="Arial"/>
              </a:rPr>
              <a:t>Целевая аудитория: руководители и специалисты комитетов образования муниципальных районов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latin typeface="Sommet Rounded Regular" panose="02000503030000020004" pitchFamily="2" charset="0"/>
                <a:ea typeface="Lato Medium" panose="020F0502020204030203" pitchFamily="34" charset="0"/>
                <a:cs typeface="Lato Medium" panose="020F0502020204030203" pitchFamily="34" charset="0"/>
                <a:sym typeface="Arial"/>
              </a:rPr>
              <a:t>29 октября 2024 г.</a:t>
            </a:r>
            <a:endParaRPr lang="ru-RU" sz="2000" dirty="0">
              <a:solidFill>
                <a:schemeClr val="bg1"/>
              </a:solidFill>
              <a:latin typeface="Sommet Rounded Regular" panose="02000503030000020004" pitchFamily="2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978920-54A0-47E0-A70B-9DA0F64E2959}"/>
              </a:ext>
            </a:extLst>
          </p:cNvPr>
          <p:cNvSpPr txBox="1"/>
          <p:nvPr/>
        </p:nvSpPr>
        <p:spPr>
          <a:xfrm>
            <a:off x="313179" y="304911"/>
            <a:ext cx="11268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39882"/>
                </a:solidFill>
                <a:latin typeface="SommetRoundedBlack" panose="02000503030000020004" pitchFamily="50" charset="-52"/>
                <a:ea typeface="Lato" panose="020F0502020204030203" pitchFamily="34" charset="0"/>
                <a:cs typeface="Lato" panose="020F0502020204030203" pitchFamily="34" charset="0"/>
              </a:rPr>
              <a:t>Подсистема «Единый информационный образовательный портал»</a:t>
            </a:r>
            <a:endParaRPr lang="ru-RU" sz="3000" dirty="0">
              <a:solidFill>
                <a:srgbClr val="039882"/>
              </a:solidFill>
              <a:effectLst/>
              <a:latin typeface="SommetRoundedBlack" panose="02000503030000020004" pitchFamily="50" charset="-52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A57C7A7-B946-4176-88C3-7884E2C26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39" t="16325" r="12" b="5970"/>
          <a:stretch/>
        </p:blipFill>
        <p:spPr>
          <a:xfrm>
            <a:off x="217714" y="1793964"/>
            <a:ext cx="8100577" cy="45981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4EA0BCD-BBAF-4CBD-B251-81583B709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82" t="16325" r="14606" b="71386"/>
          <a:stretch/>
        </p:blipFill>
        <p:spPr>
          <a:xfrm>
            <a:off x="4614774" y="3241763"/>
            <a:ext cx="6871064" cy="1702527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461BE1E6-24F7-42E1-95F6-A6870277DA0D}"/>
              </a:ext>
            </a:extLst>
          </p:cNvPr>
          <p:cNvCxnSpPr>
            <a:cxnSpLocks/>
          </p:cNvCxnSpPr>
          <p:nvPr/>
        </p:nvCxnSpPr>
        <p:spPr>
          <a:xfrm>
            <a:off x="5634446" y="2264229"/>
            <a:ext cx="3248297" cy="16110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77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978920-54A0-47E0-A70B-9DA0F64E2959}"/>
              </a:ext>
            </a:extLst>
          </p:cNvPr>
          <p:cNvSpPr txBox="1"/>
          <p:nvPr/>
        </p:nvSpPr>
        <p:spPr>
          <a:xfrm>
            <a:off x="313179" y="304911"/>
            <a:ext cx="11268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39882"/>
                </a:solidFill>
                <a:latin typeface="SommetRoundedBlack" panose="02000503030000020004" pitchFamily="50" charset="-52"/>
                <a:ea typeface="Lato" panose="020F0502020204030203" pitchFamily="34" charset="0"/>
                <a:cs typeface="Lato" panose="020F0502020204030203" pitchFamily="34" charset="0"/>
              </a:rPr>
              <a:t>Подсистема «Единый информационный образовательный портал»</a:t>
            </a:r>
            <a:endParaRPr lang="ru-RU" sz="3000" dirty="0">
              <a:solidFill>
                <a:srgbClr val="039882"/>
              </a:solidFill>
              <a:effectLst/>
              <a:latin typeface="SommetRoundedBlack" panose="02000503030000020004" pitchFamily="50" charset="-52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75AE696-7D0B-4A92-AE14-60C57E0D9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82" t="33016" r="30953" b="17015"/>
          <a:stretch/>
        </p:blipFill>
        <p:spPr>
          <a:xfrm>
            <a:off x="1497875" y="1388279"/>
            <a:ext cx="3927555" cy="503418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10F2302-313A-4C16-A49F-569C6B9F6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17397" r="33571" b="16190"/>
          <a:stretch/>
        </p:blipFill>
        <p:spPr>
          <a:xfrm>
            <a:off x="6368387" y="1388279"/>
            <a:ext cx="4013868" cy="50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0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B093E64-5837-4758-B4D0-E00D6C1CE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2" t="17778" r="5714" b="7428"/>
          <a:stretch/>
        </p:blipFill>
        <p:spPr>
          <a:xfrm>
            <a:off x="356722" y="1602377"/>
            <a:ext cx="7428410" cy="47200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F82D7A-0BA5-41F3-AB3E-06A1066BA62A}"/>
              </a:ext>
            </a:extLst>
          </p:cNvPr>
          <p:cNvSpPr txBox="1"/>
          <p:nvPr/>
        </p:nvSpPr>
        <p:spPr>
          <a:xfrm>
            <a:off x="313179" y="304911"/>
            <a:ext cx="11268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39882"/>
                </a:solidFill>
                <a:latin typeface="SommetRoundedBlack" panose="02000503030000020004" pitchFamily="50" charset="-52"/>
                <a:ea typeface="Lato" panose="020F0502020204030203" pitchFamily="34" charset="0"/>
                <a:cs typeface="Lato" panose="020F0502020204030203" pitchFamily="34" charset="0"/>
              </a:rPr>
              <a:t>Подсистема «Единый информационный образовательный портал»</a:t>
            </a:r>
            <a:endParaRPr lang="ru-RU" sz="3000" dirty="0">
              <a:solidFill>
                <a:srgbClr val="039882"/>
              </a:solidFill>
              <a:effectLst/>
              <a:latin typeface="SommetRoundedBlack" panose="02000503030000020004" pitchFamily="50" charset="-52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10EC4F6-E58B-4EE1-AEE7-045313ECC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35" t="19372" r="15717" b="71375"/>
          <a:stretch/>
        </p:blipFill>
        <p:spPr>
          <a:xfrm>
            <a:off x="5259209" y="3316346"/>
            <a:ext cx="6775268" cy="1187603"/>
          </a:xfrm>
          <a:prstGeom prst="rect">
            <a:avLst/>
          </a:prstGeom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B221DCF6-4DF0-4F7D-BC0E-7599075E72BE}"/>
              </a:ext>
            </a:extLst>
          </p:cNvPr>
          <p:cNvCxnSpPr>
            <a:cxnSpLocks/>
          </p:cNvCxnSpPr>
          <p:nvPr/>
        </p:nvCxnSpPr>
        <p:spPr>
          <a:xfrm>
            <a:off x="5164183" y="2037806"/>
            <a:ext cx="2926080" cy="14891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77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15ECA19-5A99-4F1D-ACEA-509CC6233B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1" t="18159" r="4682" b="8698"/>
          <a:stretch/>
        </p:blipFill>
        <p:spPr>
          <a:xfrm>
            <a:off x="997131" y="1471749"/>
            <a:ext cx="10197737" cy="5016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D44119-8CB7-4C4E-A3C7-01DF6E590D64}"/>
              </a:ext>
            </a:extLst>
          </p:cNvPr>
          <p:cNvSpPr txBox="1"/>
          <p:nvPr/>
        </p:nvSpPr>
        <p:spPr>
          <a:xfrm>
            <a:off x="313179" y="304911"/>
            <a:ext cx="11268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39882"/>
                </a:solidFill>
                <a:latin typeface="SommetRoundedBlack" panose="02000503030000020004" pitchFamily="50" charset="-52"/>
                <a:ea typeface="Lato" panose="020F0502020204030203" pitchFamily="34" charset="0"/>
                <a:cs typeface="Lato" panose="020F0502020204030203" pitchFamily="34" charset="0"/>
              </a:rPr>
              <a:t>Подсистема «Единый информационный образовательный портал»</a:t>
            </a:r>
            <a:endParaRPr lang="ru-RU" sz="3000" dirty="0">
              <a:solidFill>
                <a:srgbClr val="039882"/>
              </a:solidFill>
              <a:effectLst/>
              <a:latin typeface="SommetRoundedBlack" panose="02000503030000020004" pitchFamily="50" charset="-52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2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014861-85CD-4C87-BBBA-390CE72582E4}"/>
              </a:ext>
            </a:extLst>
          </p:cNvPr>
          <p:cNvSpPr txBox="1"/>
          <p:nvPr/>
        </p:nvSpPr>
        <p:spPr>
          <a:xfrm>
            <a:off x="313179" y="304911"/>
            <a:ext cx="11268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39882"/>
                </a:solidFill>
                <a:latin typeface="SommetRoundedBlack" panose="02000503030000020004" pitchFamily="50" charset="-52"/>
                <a:ea typeface="Lato" panose="020F0502020204030203" pitchFamily="34" charset="0"/>
                <a:cs typeface="Lato" panose="020F0502020204030203" pitchFamily="34" charset="0"/>
              </a:rPr>
              <a:t>Подсистема «Цифровая образовательная среда»</a:t>
            </a:r>
            <a:endParaRPr lang="ru-RU" sz="3000" dirty="0">
              <a:solidFill>
                <a:srgbClr val="039882"/>
              </a:solidFill>
              <a:effectLst/>
              <a:latin typeface="SommetRoundedBlack" panose="02000503030000020004" pitchFamily="50" charset="-52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5102439-49D8-4295-ACBF-828F9A864C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94" t="10540" r="26984" b="6413"/>
          <a:stretch/>
        </p:blipFill>
        <p:spPr>
          <a:xfrm>
            <a:off x="78377" y="857682"/>
            <a:ext cx="5181600" cy="56954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CA16446-618C-4385-AAE7-306E67FDF7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65" t="9016" r="14524" b="7936"/>
          <a:stretch/>
        </p:blipFill>
        <p:spPr>
          <a:xfrm>
            <a:off x="5586515" y="1105990"/>
            <a:ext cx="6335519" cy="4868091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D40E40B8-F445-4011-BE13-C191CEEB9DFC}"/>
              </a:ext>
            </a:extLst>
          </p:cNvPr>
          <p:cNvCxnSpPr>
            <a:cxnSpLocks/>
          </p:cNvCxnSpPr>
          <p:nvPr/>
        </p:nvCxnSpPr>
        <p:spPr>
          <a:xfrm>
            <a:off x="3979817" y="2987040"/>
            <a:ext cx="303929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72345E-4C44-4492-9AAA-E52FFABE47E6}"/>
              </a:ext>
            </a:extLst>
          </p:cNvPr>
          <p:cNvSpPr txBox="1"/>
          <p:nvPr/>
        </p:nvSpPr>
        <p:spPr>
          <a:xfrm>
            <a:off x="914399" y="2594625"/>
            <a:ext cx="266303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55C474C-9B5C-4843-9A2F-D70E44A658F6}"/>
              </a:ext>
            </a:extLst>
          </p:cNvPr>
          <p:cNvSpPr txBox="1"/>
          <p:nvPr/>
        </p:nvSpPr>
        <p:spPr>
          <a:xfrm>
            <a:off x="5259977" y="2078670"/>
            <a:ext cx="258936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82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4C1ABFF-922D-483F-8A25-C4C4944F7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94" t="10540" r="26984" b="6413"/>
          <a:stretch/>
        </p:blipFill>
        <p:spPr>
          <a:xfrm>
            <a:off x="313179" y="936170"/>
            <a:ext cx="5181600" cy="56954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53903F8-7079-4D59-907B-366ACD6826FB}"/>
              </a:ext>
            </a:extLst>
          </p:cNvPr>
          <p:cNvSpPr txBox="1"/>
          <p:nvPr/>
        </p:nvSpPr>
        <p:spPr>
          <a:xfrm>
            <a:off x="313179" y="304911"/>
            <a:ext cx="11268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39882"/>
                </a:solidFill>
                <a:latin typeface="SommetRoundedBlack" panose="02000503030000020004" pitchFamily="50" charset="-52"/>
                <a:ea typeface="Lato" panose="020F0502020204030203" pitchFamily="34" charset="0"/>
                <a:cs typeface="Lato" panose="020F0502020204030203" pitchFamily="34" charset="0"/>
              </a:rPr>
              <a:t>Подсистема «Цифровая образовательная среда»</a:t>
            </a:r>
            <a:endParaRPr lang="ru-RU" sz="3000" dirty="0">
              <a:solidFill>
                <a:srgbClr val="039882"/>
              </a:solidFill>
              <a:effectLst/>
              <a:latin typeface="SommetRoundedBlack" panose="02000503030000020004" pitchFamily="50" charset="-52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572D6C7-C15A-4C6F-BA22-23197B8EDB77}"/>
              </a:ext>
            </a:extLst>
          </p:cNvPr>
          <p:cNvSpPr/>
          <p:nvPr/>
        </p:nvSpPr>
        <p:spPr>
          <a:xfrm>
            <a:off x="234104" y="5465412"/>
            <a:ext cx="536550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Привязать учётную запись портала Госуслуг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53F20A0-B540-4B36-8141-E7955D1B5778}"/>
              </a:ext>
            </a:extLst>
          </p:cNvPr>
          <p:cNvSpPr/>
          <p:nvPr/>
        </p:nvSpPr>
        <p:spPr>
          <a:xfrm>
            <a:off x="5599612" y="112067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1) пользователь перенаправляется на портал Госуслуг;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2) на портале Госуслуг пользователь вводит    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свои </a:t>
            </a:r>
            <a:r>
              <a:rPr lang="ru-RU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логин и пароль портала Госуслуг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3) если происходит успешная авторизация на портале 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Госуслуг, то пользователь снова перенаправляется в     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Цифровую среду ЛО и появляется сообщение об 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успешной привязке.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F42CF7F-CD8D-441D-BD55-4DC1EB23D878}"/>
              </a:ext>
            </a:extLst>
          </p:cNvPr>
          <p:cNvSpPr/>
          <p:nvPr/>
        </p:nvSpPr>
        <p:spPr>
          <a:xfrm>
            <a:off x="5861896" y="3773540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  "Учётная запись портала Госуслуг" =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"учётная запись ЕСИА"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ru-RU" sz="2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Учётная запись ЕСИА должна быть создана заранее, причём её тип не имеет значения (простая или подтверждённая);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372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6226BDE-C0F5-4FE9-A0A8-586EAD08DAA2}"/>
              </a:ext>
            </a:extLst>
          </p:cNvPr>
          <p:cNvSpPr/>
          <p:nvPr/>
        </p:nvSpPr>
        <p:spPr>
          <a:xfrm>
            <a:off x="1622760" y="1633248"/>
            <a:ext cx="1012905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Полезные ссылки:</a:t>
            </a:r>
          </a:p>
          <a:p>
            <a:endParaRPr lang="ru-RU" dirty="0"/>
          </a:p>
          <a:p>
            <a:r>
              <a:rPr lang="ru-RU" dirty="0">
                <a:hlinkClick r:id="rId2"/>
              </a:rPr>
              <a:t>https://e-school.obr.lenreg.ru/help/link.htm</a:t>
            </a:r>
            <a:r>
              <a:rPr lang="ru-RU" dirty="0"/>
              <a:t> - Справочник в подсистеме «Электронная школа» с темой </a:t>
            </a:r>
          </a:p>
          <a:p>
            <a:r>
              <a:rPr lang="ru-RU" dirty="0"/>
              <a:t>о авторизации через Госуслуги</a:t>
            </a:r>
          </a:p>
          <a:p>
            <a:endParaRPr lang="ru-RU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336B29-BFE3-41C1-9EAD-5DDEA9BDE0A5}"/>
              </a:ext>
            </a:extLst>
          </p:cNvPr>
          <p:cNvSpPr txBox="1"/>
          <p:nvPr/>
        </p:nvSpPr>
        <p:spPr>
          <a:xfrm>
            <a:off x="313179" y="304911"/>
            <a:ext cx="112684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rgbClr val="039882"/>
                </a:solidFill>
                <a:latin typeface="SommetRoundedBlack" panose="02000503030000020004" pitchFamily="50" charset="-52"/>
                <a:ea typeface="Lato" panose="020F0502020204030203" pitchFamily="34" charset="0"/>
                <a:cs typeface="Lato" panose="020F0502020204030203" pitchFamily="34" charset="0"/>
              </a:rPr>
              <a:t>Подсистема «Цифровая образовательная среда»</a:t>
            </a:r>
            <a:endParaRPr lang="ru-RU" sz="3000" dirty="0">
              <a:solidFill>
                <a:srgbClr val="039882"/>
              </a:solidFill>
              <a:effectLst/>
              <a:latin typeface="SommetRoundedBlack" panose="02000503030000020004" pitchFamily="50" charset="-52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353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154</Words>
  <Application>Microsoft Office PowerPoint</Application>
  <PresentationFormat>Произвольный</PresentationFormat>
  <Paragraphs>31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Николаева Марина Александровна</cp:lastModifiedBy>
  <cp:revision>7</cp:revision>
  <dcterms:created xsi:type="dcterms:W3CDTF">2024-10-29T11:07:48Z</dcterms:created>
  <dcterms:modified xsi:type="dcterms:W3CDTF">2024-10-30T10:33:42Z</dcterms:modified>
</cp:coreProperties>
</file>