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19"/>
  </p:handout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9866313" cy="673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771" y="-5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9F170-9B51-42A4-97FC-5D3D4E3F5BE1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A4B6D-B7F1-4BFD-BF14-4B4908772C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534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04D1C2D-BC66-47F6-B821-7E7F5181A94A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84A3AB4-08C8-4C8F-873D-70CB32108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4D1C2D-BC66-47F6-B821-7E7F5181A94A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A3AB4-08C8-4C8F-873D-70CB32108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04D1C2D-BC66-47F6-B821-7E7F5181A94A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4A3AB4-08C8-4C8F-873D-70CB32108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4D1C2D-BC66-47F6-B821-7E7F5181A94A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A3AB4-08C8-4C8F-873D-70CB32108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4D1C2D-BC66-47F6-B821-7E7F5181A94A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84A3AB4-08C8-4C8F-873D-70CB32108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4D1C2D-BC66-47F6-B821-7E7F5181A94A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A3AB4-08C8-4C8F-873D-70CB32108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4D1C2D-BC66-47F6-B821-7E7F5181A94A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A3AB4-08C8-4C8F-873D-70CB32108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4D1C2D-BC66-47F6-B821-7E7F5181A94A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A3AB4-08C8-4C8F-873D-70CB32108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4D1C2D-BC66-47F6-B821-7E7F5181A94A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A3AB4-08C8-4C8F-873D-70CB32108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4D1C2D-BC66-47F6-B821-7E7F5181A94A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A3AB4-08C8-4C8F-873D-70CB32108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4D1C2D-BC66-47F6-B821-7E7F5181A94A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A3AB4-08C8-4C8F-873D-70CB321086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04D1C2D-BC66-47F6-B821-7E7F5181A94A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84A3AB4-08C8-4C8F-873D-70CB32108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dorigami.narod.ru/dorigami_ikos.html" TargetMode="External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hyperlink" Target="http://dorigami.narod.ru/dorigami_tetra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rigami.narod.ru/dorigami_oktaedr.html" TargetMode="External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0" Type="http://schemas.openxmlformats.org/officeDocument/2006/relationships/hyperlink" Target="http://dorigami.narod.ru/dorigami_dodik.html" TargetMode="External"/><Relationship Id="rId4" Type="http://schemas.openxmlformats.org/officeDocument/2006/relationships/hyperlink" Target="http://dorigami.narod.ru/dorigami_cub.html" TargetMode="External"/><Relationship Id="rId9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origami.narod.ru/dorigami_tetra.html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rigami.narod.ru/dorigami_cub.html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hyperlink" Target="http://dorigami.narod.ru/dorigami_kybokt.html" TargetMode="External"/><Relationship Id="rId7" Type="http://schemas.openxmlformats.org/officeDocument/2006/relationships/hyperlink" Target="http://dorigami.narod.ru/dorigami_rcofoto.html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hyperlink" Target="http://dorigami.narod.ru/dorigami_ysokt.html" TargetMode="External"/><Relationship Id="rId4" Type="http://schemas.openxmlformats.org/officeDocument/2006/relationships/image" Target="../media/image16.jpeg"/><Relationship Id="rId9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dorigami.narod.ru/dorigami_open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igami.ru/" TargetMode="External"/><Relationship Id="rId2" Type="http://schemas.openxmlformats.org/officeDocument/2006/relationships/hyperlink" Target="http://origami-school.narod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origami.ru-do./" TargetMode="External"/><Relationship Id="rId4" Type="http://schemas.openxmlformats.org/officeDocument/2006/relationships/hyperlink" Target="http://oriart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59832" y="116632"/>
            <a:ext cx="5688632" cy="2868168"/>
          </a:xfrm>
        </p:spPr>
        <p:txBody>
          <a:bodyPr/>
          <a:lstStyle/>
          <a:p>
            <a:r>
              <a:rPr lang="ru-RU" dirty="0" smtClean="0"/>
              <a:t>Оригами и математика.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60428" y="4581128"/>
            <a:ext cx="3848472" cy="148701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Выполнили работу : ученицы 7 класса МБОУ «Гатчинская СОШ №2»</a:t>
            </a:r>
          </a:p>
          <a:p>
            <a:pPr algn="ctr"/>
            <a:r>
              <a:rPr lang="ru-RU" dirty="0" smtClean="0"/>
              <a:t>Лукина Анна и Иванова Наталья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980728"/>
            <a:ext cx="3873206" cy="3960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71775" y="692150"/>
            <a:ext cx="56165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/>
            <a:r>
              <a:rPr lang="ru-RU" sz="2000" b="1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«Великий квадрат не знает пределов»</a:t>
            </a:r>
            <a:endParaRPr lang="ru-RU" sz="2000" b="1" dirty="0">
              <a:ea typeface="Calibri" pitchFamily="34" charset="0"/>
              <a:cs typeface="Times New Roman" pitchFamily="18" charset="0"/>
            </a:endParaRPr>
          </a:p>
          <a:p>
            <a:pPr algn="r" eaLnBrk="0" hangingPunct="0"/>
            <a:r>
              <a:rPr lang="ru-RU" sz="2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Японская народная пословица</a:t>
            </a:r>
            <a:endParaRPr lang="ru-RU" sz="2000" b="1" dirty="0"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33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188" y="1628775"/>
            <a:ext cx="7777162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latin typeface="+mj-lt"/>
              </a:rPr>
              <a:t>Продолжая исследование, складывая модульные конструкции, традиционные кусудамы, </a:t>
            </a:r>
            <a:r>
              <a:rPr lang="ru-RU" dirty="0" smtClean="0">
                <a:latin typeface="+mj-lt"/>
              </a:rPr>
              <a:t>мы пришли </a:t>
            </a:r>
            <a:r>
              <a:rPr lang="ru-RU" dirty="0">
                <a:latin typeface="+mj-lt"/>
              </a:rPr>
              <a:t>к выводу, что они напоминают геометрические тела.</a:t>
            </a: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611188" y="620713"/>
            <a:ext cx="75755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0" hangingPunct="0">
              <a:defRPr/>
            </a:pPr>
            <a:r>
              <a:rPr lang="ru-RU" dirty="0">
                <a:latin typeface="+mj-lt"/>
                <a:ea typeface="Calibri" pitchFamily="34" charset="0"/>
                <a:cs typeface="Times New Roman" pitchFamily="18" charset="0"/>
              </a:rPr>
              <a:t>С помощью оригами решаются геометрические задачи на плоскости. Значит оригами действительно связано с математикой!!!</a:t>
            </a:r>
            <a:endParaRPr lang="ru-RU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4213" y="2565400"/>
            <a:ext cx="437010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dirty="0">
                <a:latin typeface="+mj-lt"/>
              </a:rPr>
              <a:t>И </a:t>
            </a:r>
            <a:r>
              <a:rPr lang="ru-RU" dirty="0" smtClean="0">
                <a:latin typeface="+mj-lt"/>
              </a:rPr>
              <a:t>мы </a:t>
            </a:r>
            <a:r>
              <a:rPr lang="ru-RU" dirty="0">
                <a:latin typeface="+mj-lt"/>
              </a:rPr>
              <a:t>погрузилась в оригаметрию!!!!!!!</a:t>
            </a:r>
          </a:p>
        </p:txBody>
      </p:sp>
      <p:pic>
        <p:nvPicPr>
          <p:cNvPr id="7" name="Picture 7" descr="C:\Documents and Settings\Deni$ova\Мои документы\материалы на конкурс\многогранники\многогранники фото\IMG_7985.JPG"/>
          <p:cNvPicPr>
            <a:picLocks noChangeAspect="1" noChangeArrowheads="1"/>
          </p:cNvPicPr>
          <p:nvPr/>
        </p:nvPicPr>
        <p:blipFill>
          <a:blip r:embed="rId2" cstate="print"/>
          <a:srcRect l="2899" r="2899" b="3922"/>
          <a:stretch>
            <a:fillRect/>
          </a:stretch>
        </p:blipFill>
        <p:spPr bwMode="auto">
          <a:xfrm>
            <a:off x="2771775" y="3068638"/>
            <a:ext cx="3960813" cy="29860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29657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395288" y="549275"/>
            <a:ext cx="7864475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002060"/>
                </a:solidFill>
                <a:latin typeface="Lucida Sans Unicode" pitchFamily="34" charset="0"/>
              </a:rPr>
              <a:t>Оригаметрия </a:t>
            </a:r>
            <a:r>
              <a:rPr lang="ru-RU" b="1">
                <a:solidFill>
                  <a:srgbClr val="002060"/>
                </a:solidFill>
                <a:latin typeface="Lucida Sans Unicode" pitchFamily="34" charset="0"/>
              </a:rPr>
              <a:t>– раздел, который связывает искусство оригами с математикой</a:t>
            </a:r>
          </a:p>
        </p:txBody>
      </p:sp>
      <p:pic>
        <p:nvPicPr>
          <p:cNvPr id="5" name="Рисунок 6" descr="http://dorigami.narod.ru/linki/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2060575"/>
            <a:ext cx="1143000" cy="114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468313" y="3284538"/>
            <a:ext cx="1273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Lucida Sans Unicode" pitchFamily="34" charset="0"/>
              </a:rPr>
              <a:t>тедраэдр</a:t>
            </a:r>
          </a:p>
        </p:txBody>
      </p:sp>
      <p:pic>
        <p:nvPicPr>
          <p:cNvPr id="7" name="Рисунок 8" descr="http://dorigami.narod.ru/linki/c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188" y="3716338"/>
            <a:ext cx="1143000" cy="114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1835150" y="4149725"/>
            <a:ext cx="12160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Lucida Sans Unicode" pitchFamily="34" charset="0"/>
              </a:rPr>
              <a:t>гексаэдр</a:t>
            </a:r>
          </a:p>
        </p:txBody>
      </p:sp>
      <p:pic>
        <p:nvPicPr>
          <p:cNvPr id="9" name="Рисунок 10" descr="http://dorigami.narod.ru/linki/o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24075" y="2060575"/>
            <a:ext cx="1143000" cy="114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2124075" y="3284538"/>
            <a:ext cx="11096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Lucida Sans Unicode" pitchFamily="34" charset="0"/>
              </a:rPr>
              <a:t>октаэдр</a:t>
            </a:r>
          </a:p>
        </p:txBody>
      </p:sp>
      <p:pic>
        <p:nvPicPr>
          <p:cNvPr id="11" name="Рисунок 12" descr="http://dorigami.narod.ru/linki/10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708400" y="2060575"/>
            <a:ext cx="1143000" cy="114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3"/>
          <p:cNvSpPr txBox="1">
            <a:spLocks noChangeArrowheads="1"/>
          </p:cNvSpPr>
          <p:nvPr/>
        </p:nvSpPr>
        <p:spPr bwMode="auto">
          <a:xfrm>
            <a:off x="3635375" y="3284538"/>
            <a:ext cx="1258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Lucida Sans Unicode" pitchFamily="34" charset="0"/>
              </a:rPr>
              <a:t>икосаэдр</a:t>
            </a:r>
          </a:p>
        </p:txBody>
      </p:sp>
      <p:pic>
        <p:nvPicPr>
          <p:cNvPr id="13" name="Рисунок 14" descr="http://dorigami.narod.ru/linki/3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27313" y="4868863"/>
            <a:ext cx="1143000" cy="114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xtBox 15"/>
          <p:cNvSpPr txBox="1">
            <a:spLocks noChangeArrowheads="1"/>
          </p:cNvSpPr>
          <p:nvPr/>
        </p:nvSpPr>
        <p:spPr bwMode="auto">
          <a:xfrm>
            <a:off x="3851275" y="5013325"/>
            <a:ext cx="1435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Lucida Sans Unicode" pitchFamily="34" charset="0"/>
              </a:rPr>
              <a:t>додекаэдр</a:t>
            </a:r>
          </a:p>
        </p:txBody>
      </p:sp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5148263" y="2205038"/>
            <a:ext cx="3240161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Lucida Sans Unicode" pitchFamily="34" charset="0"/>
              </a:rPr>
              <a:t>Их поверхности состоят из равносторонних треугольников.</a:t>
            </a:r>
            <a:endParaRPr lang="ru-RU" dirty="0">
              <a:latin typeface="Lucida Sans Unicode" pitchFamily="34" charset="0"/>
            </a:endParaRPr>
          </a:p>
        </p:txBody>
      </p:sp>
      <p:sp>
        <p:nvSpPr>
          <p:cNvPr id="16" name="Прямоугольник 17"/>
          <p:cNvSpPr>
            <a:spLocks noChangeArrowheads="1"/>
          </p:cNvSpPr>
          <p:nvPr/>
        </p:nvSpPr>
        <p:spPr bwMode="auto">
          <a:xfrm>
            <a:off x="3203575" y="3789363"/>
            <a:ext cx="4572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2060"/>
                </a:solidFill>
                <a:latin typeface="Lucida Sans Unicode" pitchFamily="34" charset="0"/>
              </a:rPr>
              <a:t> Имеет поверхность состоящую из шести квадратов. 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17" name="Прямоугольник 18"/>
          <p:cNvSpPr>
            <a:spLocks noChangeArrowheads="1"/>
          </p:cNvSpPr>
          <p:nvPr/>
        </p:nvSpPr>
        <p:spPr bwMode="auto">
          <a:xfrm>
            <a:off x="4140200" y="5445125"/>
            <a:ext cx="4032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>
                <a:solidFill>
                  <a:srgbClr val="002060"/>
                </a:solidFill>
                <a:latin typeface="Lucida Sans Unicode" pitchFamily="34" charset="0"/>
              </a:rPr>
              <a:t>Поверхность состоит из двенадцати правильных пятиугольников.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18" name="Прямоугольник 5"/>
          <p:cNvSpPr>
            <a:spLocks noChangeArrowheads="1"/>
          </p:cNvSpPr>
          <p:nvPr/>
        </p:nvSpPr>
        <p:spPr bwMode="auto">
          <a:xfrm>
            <a:off x="179389" y="1341438"/>
            <a:ext cx="7776988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Lucida Sans Unicode" pitchFamily="34" charset="0"/>
              </a:rPr>
              <a:t>Существует пять удивительно симметричных и красивых многогранников, у которых все грани одинаковы. </a:t>
            </a:r>
            <a:r>
              <a:rPr lang="ru-RU" dirty="0">
                <a:latin typeface="Lucida Sans Unicode" pitchFamily="34" charset="0"/>
              </a:rPr>
              <a:t/>
            </a:r>
            <a:br>
              <a:rPr lang="ru-RU" dirty="0">
                <a:latin typeface="Lucida Sans Unicode" pitchFamily="34" charset="0"/>
              </a:rPr>
            </a:br>
            <a:endParaRPr lang="ru-RU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29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323528" y="404664"/>
            <a:ext cx="7416626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dirty="0">
                <a:latin typeface="Lucida Sans Unicode" pitchFamily="34" charset="0"/>
              </a:rPr>
              <a:t>Правильные многогранники еще по другому их называют </a:t>
            </a:r>
            <a:r>
              <a:rPr lang="ru-RU" sz="1600" i="1" dirty="0" err="1">
                <a:latin typeface="Lucida Sans Unicode" pitchFamily="34" charset="0"/>
              </a:rPr>
              <a:t>платоновы</a:t>
            </a:r>
            <a:r>
              <a:rPr lang="ru-RU" sz="1600" i="1" dirty="0">
                <a:latin typeface="Lucida Sans Unicode" pitchFamily="34" charset="0"/>
              </a:rPr>
              <a:t> тела</a:t>
            </a:r>
            <a:r>
              <a:rPr lang="ru-RU" sz="1600" dirty="0">
                <a:latin typeface="Lucida Sans Unicode" pitchFamily="34" charset="0"/>
              </a:rPr>
              <a:t> в честь древнегреческого философа Платона, в философии которого они играли очень важную роль. </a:t>
            </a:r>
            <a:endParaRPr lang="ru-RU" sz="1600" i="1" dirty="0">
              <a:latin typeface="Lucida Sans Unicode" pitchFamily="34" charset="0"/>
            </a:endParaRPr>
          </a:p>
        </p:txBody>
      </p:sp>
      <p:pic>
        <p:nvPicPr>
          <p:cNvPr id="5" name="Picture 3" descr="C:\Documents and Settings\Deni$ova\Мои документы\материалы на конкурс\многогранники\история\220px-Plato-rapha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349500"/>
            <a:ext cx="2165350" cy="2305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4"/>
          <p:cNvSpPr>
            <a:spLocks noGrp="1" noChangeArrowheads="1"/>
          </p:cNvSpPr>
          <p:nvPr>
            <p:ph idx="1"/>
          </p:nvPr>
        </p:nvSpPr>
        <p:spPr bwMode="auto">
          <a:xfrm>
            <a:off x="2987824" y="1236514"/>
            <a:ext cx="4968552" cy="5247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1600" i="1" dirty="0">
              <a:latin typeface="Lucida Sans Unicode" pitchFamily="34" charset="0"/>
              <a:hlinkClick r:id="rId3"/>
            </a:endParaRPr>
          </a:p>
          <a:p>
            <a:r>
              <a:rPr lang="ru-RU" sz="1600" u="sng" dirty="0">
                <a:latin typeface="Lucida Sans Unicode" pitchFamily="34" charset="0"/>
              </a:rPr>
              <a:t>Тетраэдр</a:t>
            </a:r>
            <a:r>
              <a:rPr lang="ru-RU" sz="1600" dirty="0">
                <a:latin typeface="Lucida Sans Unicode" pitchFamily="34" charset="0"/>
              </a:rPr>
              <a:t>, </a:t>
            </a:r>
            <a:r>
              <a:rPr lang="ru-RU" sz="1600" u="sng" dirty="0">
                <a:latin typeface="Lucida Sans Unicode" pitchFamily="34" charset="0"/>
              </a:rPr>
              <a:t>куб</a:t>
            </a:r>
            <a:r>
              <a:rPr lang="ru-RU" sz="1600" dirty="0">
                <a:latin typeface="Lucida Sans Unicode" pitchFamily="34" charset="0"/>
              </a:rPr>
              <a:t> и </a:t>
            </a:r>
            <a:r>
              <a:rPr lang="ru-RU" sz="1600" u="sng" dirty="0">
                <a:latin typeface="Lucida Sans Unicode" pitchFamily="34" charset="0"/>
              </a:rPr>
              <a:t>октаэдр</a:t>
            </a:r>
            <a:r>
              <a:rPr lang="ru-RU" sz="1600" dirty="0">
                <a:latin typeface="Lucida Sans Unicode" pitchFamily="34" charset="0"/>
              </a:rPr>
              <a:t> были известны задолго Платона. А вот </a:t>
            </a:r>
            <a:r>
              <a:rPr lang="ru-RU" sz="1600" u="sng" dirty="0">
                <a:latin typeface="Lucida Sans Unicode" pitchFamily="34" charset="0"/>
              </a:rPr>
              <a:t>додекаэдр</a:t>
            </a:r>
            <a:r>
              <a:rPr lang="ru-RU" sz="1600" dirty="0">
                <a:latin typeface="Lucida Sans Unicode" pitchFamily="34" charset="0"/>
              </a:rPr>
              <a:t> и </a:t>
            </a:r>
            <a:r>
              <a:rPr lang="ru-RU" sz="1600" u="sng" dirty="0">
                <a:latin typeface="Lucida Sans Unicode" pitchFamily="34" charset="0"/>
              </a:rPr>
              <a:t>икосаэдр</a:t>
            </a:r>
            <a:r>
              <a:rPr lang="ru-RU" sz="1600" dirty="0">
                <a:latin typeface="Lucida Sans Unicode" pitchFamily="34" charset="0"/>
              </a:rPr>
              <a:t> построил древнегреческий математик </a:t>
            </a:r>
            <a:r>
              <a:rPr lang="ru-RU" sz="1600" dirty="0" err="1">
                <a:latin typeface="Lucida Sans Unicode" pitchFamily="34" charset="0"/>
              </a:rPr>
              <a:t>Теэтет</a:t>
            </a:r>
            <a:r>
              <a:rPr lang="ru-RU" sz="1600" dirty="0">
                <a:latin typeface="Lucida Sans Unicode" pitchFamily="34" charset="0"/>
              </a:rPr>
              <a:t> - современник Платона. Четыре многогранника символизировали в учении Платона четыре стихии: </a:t>
            </a:r>
            <a:r>
              <a:rPr lang="ru-RU" sz="1600" u="sng" dirty="0">
                <a:latin typeface="Lucida Sans Unicode" pitchFamily="34" charset="0"/>
              </a:rPr>
              <a:t>Тетраэдр</a:t>
            </a:r>
            <a:r>
              <a:rPr lang="ru-RU" sz="1600" dirty="0">
                <a:latin typeface="Lucida Sans Unicode" pitchFamily="34" charset="0"/>
              </a:rPr>
              <a:t> </a:t>
            </a:r>
            <a:r>
              <a:rPr lang="ru-RU" sz="1600" i="1" dirty="0">
                <a:latin typeface="Lucida Sans Unicode" pitchFamily="34" charset="0"/>
                <a:hlinkClick r:id="rId3"/>
              </a:rPr>
              <a:t> </a:t>
            </a:r>
            <a:r>
              <a:rPr lang="ru-RU" sz="1600" dirty="0">
                <a:latin typeface="Lucida Sans Unicode" pitchFamily="34" charset="0"/>
              </a:rPr>
              <a:t>- огонь, </a:t>
            </a:r>
            <a:r>
              <a:rPr lang="ru-RU" sz="1600" u="sng" dirty="0">
                <a:latin typeface="Lucida Sans Unicode" pitchFamily="34" charset="0"/>
              </a:rPr>
              <a:t>октаэдр </a:t>
            </a:r>
            <a:r>
              <a:rPr lang="ru-RU" sz="1600" dirty="0">
                <a:latin typeface="Lucida Sans Unicode" pitchFamily="34" charset="0"/>
              </a:rPr>
              <a:t> - воздух, </a:t>
            </a:r>
            <a:r>
              <a:rPr lang="ru-RU" sz="1600" u="sng" dirty="0">
                <a:latin typeface="Lucida Sans Unicode" pitchFamily="34" charset="0"/>
              </a:rPr>
              <a:t>икосаэдр </a:t>
            </a:r>
            <a:r>
              <a:rPr lang="ru-RU" sz="1600" dirty="0">
                <a:latin typeface="Lucida Sans Unicode" pitchFamily="34" charset="0"/>
              </a:rPr>
              <a:t> - воду,</a:t>
            </a:r>
            <a:r>
              <a:rPr lang="ru-RU" sz="1600" i="1" dirty="0">
                <a:latin typeface="Lucida Sans Unicode" pitchFamily="34" charset="0"/>
                <a:hlinkClick r:id="rId4"/>
              </a:rPr>
              <a:t> </a:t>
            </a:r>
            <a:r>
              <a:rPr lang="ru-RU" sz="1600" u="sng" dirty="0">
                <a:latin typeface="Lucida Sans Unicode" pitchFamily="34" charset="0"/>
              </a:rPr>
              <a:t>куб  </a:t>
            </a:r>
            <a:r>
              <a:rPr lang="ru-RU" sz="1600" dirty="0">
                <a:latin typeface="Lucida Sans Unicode" pitchFamily="34" charset="0"/>
              </a:rPr>
              <a:t>- землю. А </a:t>
            </a:r>
            <a:r>
              <a:rPr lang="ru-RU" sz="1600" u="sng" dirty="0">
                <a:latin typeface="Lucida Sans Unicode" pitchFamily="34" charset="0"/>
              </a:rPr>
              <a:t>додекаэдр </a:t>
            </a:r>
            <a:r>
              <a:rPr lang="ru-RU" sz="1600" dirty="0">
                <a:latin typeface="Lucida Sans Unicode" pitchFamily="34" charset="0"/>
              </a:rPr>
              <a:t> выполнял как бы декоративную роль во вселенной в целом и символизировал гармонию мира.</a:t>
            </a:r>
            <a:br>
              <a:rPr lang="ru-RU" sz="1600" dirty="0">
                <a:latin typeface="Lucida Sans Unicode" pitchFamily="34" charset="0"/>
              </a:rPr>
            </a:br>
            <a:r>
              <a:rPr lang="ru-RU" sz="1600" dirty="0">
                <a:latin typeface="Lucida Sans Unicode" pitchFamily="34" charset="0"/>
              </a:rPr>
              <a:t>    Согласно Платону, частицы огня, воздуха и воды имеют форму соответствующих многогранников и могут превращаться друг в друга, так как их грани подобны. Однако они не могут превращаться в частицы земли, квадратные грани которых не могут быть собраны из правильных треугольников.</a:t>
            </a:r>
            <a:r>
              <a:rPr lang="ru-RU" dirty="0">
                <a:latin typeface="Lucida Sans Unicode" pitchFamily="34" charset="0"/>
              </a:rPr>
              <a:t/>
            </a:r>
            <a:br>
              <a:rPr lang="ru-RU" dirty="0">
                <a:latin typeface="Lucida Sans Unicode" pitchFamily="34" charset="0"/>
              </a:rPr>
            </a:br>
            <a:endParaRPr lang="ru-RU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22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Deni$ova\Мои документы\материалы на конкурс\многогранники\история\200px-Domenico-Fetti_Archimedes_16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989138"/>
            <a:ext cx="2589213" cy="3455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17" descr="http://dorigami.narod.ru/linki/kybokt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163" y="1989138"/>
            <a:ext cx="1143000" cy="114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18" descr="http://dorigami.narod.ru/linki/ysokt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475" y="1989138"/>
            <a:ext cx="1143000" cy="114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19" descr="http://dorigami.narod.ru/edr/linkrco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92950" y="2636838"/>
            <a:ext cx="1143000" cy="114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2" descr="C:\Documents and Settings\Deni$ova\Мои документы\материалы на конкурс\многогранники\многогранники фото\iCA0E04FE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00563" y="3933825"/>
            <a:ext cx="914400" cy="914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23"/>
          <p:cNvSpPr txBox="1">
            <a:spLocks noChangeArrowheads="1"/>
          </p:cNvSpPr>
          <p:nvPr/>
        </p:nvSpPr>
        <p:spPr bwMode="auto">
          <a:xfrm>
            <a:off x="3419475" y="3357563"/>
            <a:ext cx="11096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Lucida Sans Unicode" pitchFamily="34" charset="0"/>
              </a:rPr>
              <a:t>октаэдр</a:t>
            </a:r>
          </a:p>
        </p:txBody>
      </p:sp>
      <p:sp>
        <p:nvSpPr>
          <p:cNvPr id="10" name="TextBox 24"/>
          <p:cNvSpPr txBox="1">
            <a:spLocks noChangeArrowheads="1"/>
          </p:cNvSpPr>
          <p:nvPr/>
        </p:nvSpPr>
        <p:spPr bwMode="auto">
          <a:xfrm>
            <a:off x="5148263" y="3357563"/>
            <a:ext cx="16335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Lucida Sans Unicode" pitchFamily="34" charset="0"/>
              </a:rPr>
              <a:t>кубооктаэдр</a:t>
            </a:r>
          </a:p>
        </p:txBody>
      </p:sp>
      <p:sp>
        <p:nvSpPr>
          <p:cNvPr id="11" name="TextBox 25"/>
          <p:cNvSpPr txBox="1">
            <a:spLocks noChangeArrowheads="1"/>
          </p:cNvSpPr>
          <p:nvPr/>
        </p:nvSpPr>
        <p:spPr bwMode="auto">
          <a:xfrm>
            <a:off x="6443663" y="3933825"/>
            <a:ext cx="2366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Lucida Sans Unicode" pitchFamily="34" charset="0"/>
              </a:rPr>
              <a:t>ромбокубооктаэдр</a:t>
            </a:r>
          </a:p>
        </p:txBody>
      </p:sp>
      <p:sp>
        <p:nvSpPr>
          <p:cNvPr id="12" name="TextBox 26"/>
          <p:cNvSpPr txBox="1">
            <a:spLocks noChangeArrowheads="1"/>
          </p:cNvSpPr>
          <p:nvPr/>
        </p:nvSpPr>
        <p:spPr bwMode="auto">
          <a:xfrm>
            <a:off x="3563938" y="5013325"/>
            <a:ext cx="28368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Lucida Sans Unicode" pitchFamily="34" charset="0"/>
              </a:rPr>
              <a:t>ромбоикосододекаэдр</a:t>
            </a:r>
          </a:p>
        </p:txBody>
      </p:sp>
      <p:sp>
        <p:nvSpPr>
          <p:cNvPr id="13" name="Прямоугольник 15"/>
          <p:cNvSpPr>
            <a:spLocks noChangeArrowheads="1"/>
          </p:cNvSpPr>
          <p:nvPr/>
        </p:nvSpPr>
        <p:spPr bwMode="auto">
          <a:xfrm>
            <a:off x="528116" y="145216"/>
            <a:ext cx="7200155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Lucida Sans Unicode" pitchFamily="34" charset="0"/>
              </a:rPr>
              <a:t>   </a:t>
            </a:r>
            <a:r>
              <a:rPr lang="ru-RU" sz="1600" dirty="0">
                <a:latin typeface="Lucida Sans Unicode" pitchFamily="34" charset="0"/>
              </a:rPr>
              <a:t> Кроме правильных многогранников существуют полуправильные или не совсем правильные многогранники. Их впервые описал Архимед, в честь которого они названы архимедовыми телами. Поверхность архимедовых тел состоит из правильных многоугольников разных типов. Например, треугольников и квадратов или квадратов и шестиугольников.</a:t>
            </a:r>
            <a:br>
              <a:rPr lang="ru-RU" sz="1600" dirty="0">
                <a:latin typeface="Lucida Sans Unicode" pitchFamily="34" charset="0"/>
              </a:rPr>
            </a:br>
            <a:r>
              <a:rPr lang="ru-RU" sz="1600" dirty="0">
                <a:latin typeface="Lucida Sans Unicode" pitchFamily="34" charset="0"/>
              </a:rPr>
              <a:t>   </a:t>
            </a:r>
            <a:endParaRPr lang="ru-RU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420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 descr="http://dorigami.narod.ru/linki/5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549274"/>
            <a:ext cx="2809057" cy="27068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4" descr="http://dorigami.narod.ru/linki/11.jpg">
            <a:hlinkClick r:id="rId2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3573016"/>
            <a:ext cx="3038798" cy="31384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2"/>
          <p:cNvSpPr>
            <a:spLocks noChangeArrowheads="1"/>
          </p:cNvSpPr>
          <p:nvPr/>
        </p:nvSpPr>
        <p:spPr bwMode="auto">
          <a:xfrm>
            <a:off x="827584" y="194520"/>
            <a:ext cx="252033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latin typeface="Lucida Sans Unicode" pitchFamily="34" charset="0"/>
              </a:rPr>
              <a:t> Архимедовы тела состоят из граней разного типа. Если при соединении, грани какого либо типа пропускать, то получится открытый многогранник, просматриваемый не только снаружи, но и изнутри. </a:t>
            </a:r>
            <a:br>
              <a:rPr lang="ru-RU" dirty="0">
                <a:latin typeface="Lucida Sans Unicode" pitchFamily="34" charset="0"/>
              </a:rPr>
            </a:br>
            <a:endParaRPr lang="ru-RU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44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2270125"/>
            <a:ext cx="7791450" cy="232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5662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Documents and Settings\Deni$ova\Мои документы\материалы на конкурс\многогранники\многогранники фото\IMG_79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1798" y="3429000"/>
            <a:ext cx="2741612" cy="31670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6" descr="C:\Documents and Settings\Deni$ova\Мои документы\материалы на конкурс\многогранники\многогранники фото\IMG_798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1916113"/>
            <a:ext cx="1368425" cy="1127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9" descr="C:\Documents and Settings\Deni$ova\Мои документы\материалы на конкурс\многогранники\многогранники фото\IMG_798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850" y="1916113"/>
            <a:ext cx="1262063" cy="1158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8" descr="C:\Documents and Settings\Deni$ova\Мои документы\материалы на конкурс\многогранники\многогранники фото\IMG_7986.JPG"/>
          <p:cNvPicPr>
            <a:picLocks noChangeAspect="1" noChangeArrowheads="1"/>
          </p:cNvPicPr>
          <p:nvPr/>
        </p:nvPicPr>
        <p:blipFill>
          <a:blip r:embed="rId5" cstate="print"/>
          <a:srcRect l="4744" r="9859" b="10867"/>
          <a:stretch>
            <a:fillRect/>
          </a:stretch>
        </p:blipFill>
        <p:spPr bwMode="auto">
          <a:xfrm>
            <a:off x="5148263" y="1916113"/>
            <a:ext cx="1223962" cy="1155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10" descr="C:\Documents and Settings\Deni$ova\Мои документы\материалы на конкурс\многогранники\многогранники фото\IMG_798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775" y="1916113"/>
            <a:ext cx="1152525" cy="1171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900113" y="908050"/>
            <a:ext cx="72723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/>
              <a:t>Пока </a:t>
            </a:r>
            <a:r>
              <a:rPr lang="ru-RU" b="1" dirty="0" smtClean="0"/>
              <a:t>мы проводили </a:t>
            </a:r>
            <a:r>
              <a:rPr lang="ru-RU" b="1" dirty="0"/>
              <a:t>исследование, появилась коллекция многогранников, а </a:t>
            </a:r>
            <a:r>
              <a:rPr lang="ru-RU" b="1" dirty="0" smtClean="0"/>
              <a:t>мы </a:t>
            </a:r>
            <a:r>
              <a:rPr lang="ru-RU" b="1" dirty="0"/>
              <a:t>на практике </a:t>
            </a:r>
            <a:r>
              <a:rPr lang="ru-RU" b="1" dirty="0" smtClean="0"/>
              <a:t>познакомились </a:t>
            </a:r>
            <a:r>
              <a:rPr lang="ru-RU" b="1" dirty="0"/>
              <a:t>с элементами геометрии на плоскости и в пространстве</a:t>
            </a:r>
          </a:p>
        </p:txBody>
      </p:sp>
    </p:spTree>
    <p:extLst>
      <p:ext uri="{BB962C8B-B14F-4D97-AF65-F5344CB8AC3E}">
        <p14:creationId xmlns:p14="http://schemas.microsoft.com/office/powerpoint/2010/main" val="15350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601266"/>
            <a:ext cx="6578083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latin typeface="Lucida Sans Unicode" pitchFamily="34" charset="0"/>
              </a:rPr>
              <a:t>Список используемой </a:t>
            </a:r>
            <a:r>
              <a:rPr lang="ru-RU" sz="2800" b="1" dirty="0" smtClean="0">
                <a:latin typeface="Lucida Sans Unicode" pitchFamily="34" charset="0"/>
              </a:rPr>
              <a:t/>
            </a:r>
            <a:br>
              <a:rPr lang="ru-RU" sz="2800" b="1" dirty="0" smtClean="0">
                <a:latin typeface="Lucida Sans Unicode" pitchFamily="34" charset="0"/>
              </a:rPr>
            </a:br>
            <a:r>
              <a:rPr lang="ru-RU" sz="2800" b="1" dirty="0" smtClean="0">
                <a:latin typeface="Lucida Sans Unicode" pitchFamily="34" charset="0"/>
              </a:rPr>
              <a:t>литературы </a:t>
            </a:r>
            <a:r>
              <a:rPr lang="ru-RU" sz="2800" b="1" dirty="0">
                <a:latin typeface="Lucida Sans Unicode" pitchFamily="34" charset="0"/>
              </a:rPr>
              <a:t>и </a:t>
            </a:r>
            <a:r>
              <a:rPr lang="ru-RU" sz="2800" b="1" dirty="0" err="1">
                <a:latin typeface="Lucida Sans Unicode" pitchFamily="34" charset="0"/>
              </a:rPr>
              <a:t>интернет-ресурсы</a:t>
            </a:r>
            <a:endParaRPr lang="ru-RU" sz="2800" b="1" dirty="0">
              <a:latin typeface="Lucida Sans Unicode" pitchFamily="34" charset="0"/>
            </a:endParaRPr>
          </a:p>
        </p:txBody>
      </p:sp>
      <p:sp>
        <p:nvSpPr>
          <p:cNvPr id="5" name="TextBox 5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С.Ю.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Афонькин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Е.Ю.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Афонькина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Энциклопедия оригами для детей и взрослых. – С-Пб, «Кристалл», 2000г.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С.Ю.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Афонькин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Е.Ю.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Афонькина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Оригами. Волшебный квадрат, Москва, «Аким», 2002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Т.Б.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Сержантова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Оригами для всей семьи. Москва, 2003 «Айрис-пресс».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В.В. Выгонов. Оригами для малышей. ИД МСП, 2006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Н. Чернова. Волшебная бумага. Москва, изд. «АСТ», 2005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Т.Б.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Сержантова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Оригами, новые модели. Москва. «Айрис-пресс», 2006</a:t>
            </a:r>
          </a:p>
          <a:p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Кунихико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Касахара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Тоши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Такахама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Оригами для знатоков. –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Yapan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Publication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«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Alsio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», 1987 г.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В.В. Гончар. Альбом «Кристаллы». – Московская об-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«Аллегро-пресс», 1994г. </a:t>
            </a:r>
            <a:endParaRPr lang="en-US" sz="1400" dirty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  <a:hlinkClick r:id="rId2"/>
              </a:rPr>
              <a:t>http://origami-school.narod.ru/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  <a:hlinkClick r:id="rId3"/>
              </a:rPr>
              <a:t>http://ww</a:t>
            </a:r>
            <a:r>
              <a:rPr lang="en-US" sz="1400" dirty="0">
                <a:latin typeface="Times New Roman" pitchFamily="18" charset="0"/>
                <a:cs typeface="Times New Roman" pitchFamily="18" charset="0"/>
                <a:hlinkClick r:id="rId3"/>
              </a:rPr>
              <a:t>w</a:t>
            </a:r>
            <a:r>
              <a:rPr lang="ru-RU" sz="1400" dirty="0">
                <a:latin typeface="Times New Roman" pitchFamily="18" charset="0"/>
                <a:cs typeface="Times New Roman" pitchFamily="18" charset="0"/>
                <a:hlinkClick r:id="rId3"/>
              </a:rPr>
              <a:t>.origami.ru/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>
                <a:latin typeface="Times New Roman" pitchFamily="18" charset="0"/>
                <a:cs typeface="Times New Roman" pitchFamily="18" charset="0"/>
                <a:hlinkClick r:id="rId4"/>
              </a:rPr>
              <a:t>Origami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  <a:hlinkClick r:id="rId4"/>
              </a:rPr>
              <a:t>PROhttp</a:t>
            </a:r>
            <a:r>
              <a:rPr lang="ru-RU" sz="1400" dirty="0">
                <a:latin typeface="Times New Roman" pitchFamily="18" charset="0"/>
                <a:cs typeface="Times New Roman" pitchFamily="18" charset="0"/>
                <a:hlinkClick r:id="rId4"/>
              </a:rPr>
              <a:t>://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  <a:hlinkClick r:id="rId4"/>
              </a:rPr>
              <a:t>oriart</a:t>
            </a:r>
            <a:r>
              <a:rPr lang="ru-RU" sz="1400" dirty="0">
                <a:latin typeface="Times New Roman" pitchFamily="18" charset="0"/>
                <a:cs typeface="Times New Roman" pitchFamily="18" charset="0"/>
                <a:hlinkClick r:id="rId4"/>
              </a:rPr>
              <a:t>.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  <a:hlinkClick r:id="rId4"/>
              </a:rPr>
              <a:t>ru</a:t>
            </a:r>
            <a:r>
              <a:rPr lang="ru-RU" sz="1400" dirty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latin typeface="Times New Roman" pitchFamily="18" charset="0"/>
                <a:cs typeface="Times New Roman" pitchFamily="18" charset="0"/>
                <a:hlinkClick r:id="rId5"/>
              </a:rPr>
              <a:t>www</a:t>
            </a:r>
            <a:r>
              <a:rPr lang="ru-RU" sz="1400" dirty="0">
                <a:latin typeface="Times New Roman" pitchFamily="18" charset="0"/>
                <a:cs typeface="Times New Roman" pitchFamily="18" charset="0"/>
                <a:hlinkClick r:id="rId5"/>
              </a:rPr>
              <a:t>.origami.ru-</a:t>
            </a:r>
            <a:r>
              <a:rPr lang="en-US" sz="1400" dirty="0">
                <a:latin typeface="Times New Roman" pitchFamily="18" charset="0"/>
                <a:cs typeface="Times New Roman" pitchFamily="18" charset="0"/>
                <a:hlinkClick r:id="rId5"/>
              </a:rPr>
              <a:t>do</a:t>
            </a:r>
            <a:r>
              <a:rPr lang="ru-RU" sz="1400" dirty="0">
                <a:latin typeface="Times New Roman" pitchFamily="18" charset="0"/>
                <a:cs typeface="Times New Roman" pitchFamily="18" charset="0"/>
                <a:hlinkClick r:id="rId5"/>
              </a:rPr>
              <a:t>./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http://dorigami.narod.ru/dorigami_kybokt.html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http://dorigami.narod.ru/dorigami_platon.html</a:t>
            </a:r>
          </a:p>
          <a:p>
            <a:endParaRPr lang="ru-RU" sz="1400" dirty="0"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57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276872"/>
            <a:ext cx="4673699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9416"/>
            <a:ext cx="3970784" cy="48463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	Цель</a:t>
            </a:r>
            <a:r>
              <a:rPr lang="ru-RU" b="1" dirty="0"/>
              <a:t>:</a:t>
            </a:r>
            <a:r>
              <a:rPr lang="ru-RU" dirty="0"/>
              <a:t> установить взаимосвязь искусства оригами и науки математики.</a:t>
            </a:r>
          </a:p>
          <a:p>
            <a:pPr marL="0" indent="0">
              <a:buNone/>
            </a:pPr>
            <a:r>
              <a:rPr lang="ru-RU" b="1" dirty="0" smtClean="0"/>
              <a:t>	Задачи</a:t>
            </a:r>
            <a:r>
              <a:rPr lang="ru-RU" b="1" dirty="0"/>
              <a:t>:</a:t>
            </a:r>
            <a:endParaRPr lang="ru-RU" dirty="0"/>
          </a:p>
          <a:p>
            <a:r>
              <a:rPr lang="ru-RU" dirty="0"/>
              <a:t>Знакомство с основными этапами изучения  оригами.</a:t>
            </a:r>
          </a:p>
          <a:p>
            <a:r>
              <a:rPr lang="ru-RU" dirty="0"/>
              <a:t>Анализ взаимосвязи  основ оригами и математики.</a:t>
            </a:r>
          </a:p>
          <a:p>
            <a:r>
              <a:rPr lang="ru-RU" dirty="0"/>
              <a:t>Поиск исторических фактов.</a:t>
            </a:r>
          </a:p>
          <a:p>
            <a:r>
              <a:rPr lang="ru-RU" dirty="0"/>
              <a:t>Знакомство с понятием многогранник.</a:t>
            </a:r>
          </a:p>
          <a:p>
            <a:r>
              <a:rPr lang="ru-RU" dirty="0"/>
              <a:t>Изучение видов многогранников.</a:t>
            </a:r>
          </a:p>
          <a:p>
            <a:r>
              <a:rPr lang="ru-RU" dirty="0"/>
              <a:t>Исследование возможности техники оригами для создания правильных многоугольников и многогранников.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33037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172354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eaLnBrk="0" hangingPunct="0">
              <a:buNone/>
              <a:defRPr/>
            </a:pPr>
            <a:r>
              <a:rPr lang="ru-RU" sz="2400" b="1" dirty="0" smtClean="0">
                <a:latin typeface="+mj-lt"/>
                <a:ea typeface="Calibri" pitchFamily="34" charset="0"/>
                <a:cs typeface="Times New Roman" pitchFamily="18" charset="0"/>
              </a:rPr>
              <a:t>	Методы </a:t>
            </a:r>
            <a:r>
              <a:rPr lang="ru-RU" sz="2400" b="1" dirty="0">
                <a:latin typeface="+mj-lt"/>
                <a:ea typeface="Calibri" pitchFamily="34" charset="0"/>
                <a:cs typeface="Times New Roman" pitchFamily="18" charset="0"/>
              </a:rPr>
              <a:t>исследования </a:t>
            </a:r>
            <a:r>
              <a:rPr lang="ru-RU" sz="2400" dirty="0">
                <a:latin typeface="+mj-lt"/>
                <a:ea typeface="Calibri" pitchFamily="34" charset="0"/>
                <a:cs typeface="Times New Roman" pitchFamily="18" charset="0"/>
              </a:rPr>
              <a:t>: </a:t>
            </a:r>
            <a:endParaRPr lang="ru-RU" sz="2400" dirty="0">
              <a:latin typeface="+mj-lt"/>
            </a:endParaRPr>
          </a:p>
          <a:p>
            <a:pPr eaLnBrk="0" hangingPunct="0">
              <a:buFontTx/>
              <a:buChar char="•"/>
              <a:defRPr/>
            </a:pPr>
            <a:r>
              <a:rPr lang="ru-RU" sz="2400" dirty="0">
                <a:latin typeface="+mj-lt"/>
                <a:ea typeface="Calibri" pitchFamily="34" charset="0"/>
                <a:cs typeface="Times New Roman" pitchFamily="18" charset="0"/>
              </a:rPr>
              <a:t>поиск информации из разных источников (специальная литература, интернет ресурсы);</a:t>
            </a:r>
          </a:p>
          <a:p>
            <a:pPr eaLnBrk="0" hangingPunct="0">
              <a:buFontTx/>
              <a:buChar char="•"/>
              <a:defRPr/>
            </a:pPr>
            <a:r>
              <a:rPr lang="ru-RU" sz="2400" dirty="0">
                <a:latin typeface="+mj-lt"/>
                <a:ea typeface="Calibri" pitchFamily="34" charset="0"/>
                <a:cs typeface="Times New Roman" pitchFamily="18" charset="0"/>
              </a:rPr>
              <a:t>практическая работа</a:t>
            </a:r>
            <a:endParaRPr lang="ru-RU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998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	Искусство </a:t>
            </a:r>
            <a:r>
              <a:rPr lang="ru-RU" dirty="0"/>
              <a:t>оригами </a:t>
            </a:r>
            <a:r>
              <a:rPr lang="ru-RU" dirty="0" smtClean="0"/>
              <a:t>увлекает многих </a:t>
            </a:r>
            <a:r>
              <a:rPr lang="ru-RU" dirty="0"/>
              <a:t>еще в раннем детстве. Мы </a:t>
            </a:r>
            <a:r>
              <a:rPr lang="ru-RU" dirty="0" smtClean="0"/>
              <a:t>все складывали </a:t>
            </a:r>
            <a:r>
              <a:rPr lang="ru-RU" dirty="0"/>
              <a:t> простые фигурки из </a:t>
            </a:r>
            <a:r>
              <a:rPr lang="ru-RU" dirty="0" smtClean="0"/>
              <a:t>бумаги. </a:t>
            </a:r>
            <a:r>
              <a:rPr lang="ru-RU" dirty="0"/>
              <a:t>Конечно, это было не обучение, а игра – волшебное превращение простого листочка в игрушку! Оригами – это идеальный конструктор, который состоит из одной детали (листа), с помощью которой создается бесконечное разнообразие форм, складываются тысячи и тысячи разных фигурок.</a:t>
            </a:r>
          </a:p>
          <a:p>
            <a:pPr marL="0" indent="0">
              <a:buNone/>
            </a:pPr>
            <a:r>
              <a:rPr lang="ru-RU" dirty="0" smtClean="0"/>
              <a:t>	Мы обратили </a:t>
            </a:r>
            <a:r>
              <a:rPr lang="ru-RU" dirty="0"/>
              <a:t>внимание, что искусство оригами сочетает в себе красивые формы и удивительно правильные линии. А на уроках в школе </a:t>
            </a:r>
            <a:r>
              <a:rPr lang="ru-RU" dirty="0" smtClean="0"/>
              <a:t>нам </a:t>
            </a:r>
            <a:r>
              <a:rPr lang="ru-RU" dirty="0"/>
              <a:t>всегда больше всего нравилась математика…   </a:t>
            </a:r>
            <a:r>
              <a:rPr lang="ru-RU" dirty="0" smtClean="0"/>
              <a:t>Нам </a:t>
            </a:r>
            <a:r>
              <a:rPr lang="ru-RU" dirty="0"/>
              <a:t>стало интересно, насколько близко связано искусство оригами  с математикой? Может быть, именно из-за этого мастера оригами говорят, что при складывании фигурок «голова работает руками» и очень успешно.</a:t>
            </a:r>
          </a:p>
          <a:p>
            <a:pPr marL="0" indent="0">
              <a:buNone/>
            </a:pPr>
            <a:r>
              <a:rPr lang="ru-RU" b="1" dirty="0" smtClean="0"/>
              <a:t>	Гипотеза</a:t>
            </a:r>
            <a:r>
              <a:rPr lang="ru-RU" b="1" dirty="0"/>
              <a:t>: </a:t>
            </a:r>
            <a:r>
              <a:rPr lang="ru-RU" dirty="0"/>
              <a:t>Искусство оригами тесно связано с математикой и может стать хорошей основой для ее изучения.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734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	Все </a:t>
            </a:r>
            <a:r>
              <a:rPr lang="ru-RU" dirty="0"/>
              <a:t>фигуры в оригами выполняются из геометрических фигур, значит это одна из точек прикосновения оригами с математикой. Но в оригами фигуры можно построить без чертежных инструментов, используя несколько сгибов.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88640"/>
            <a:ext cx="2466975" cy="184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5576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При </a:t>
            </a:r>
            <a:r>
              <a:rPr lang="ru-RU" dirty="0"/>
              <a:t>работе с квадратом знакомимся с понятиями: угол, сторона, диагональ, центр, средняя линия, вершина, деление отрезка на части, угла на части, со способами складывания квадрата и складывания из квадрата других геометрических фигур. Таким образом, с помощью оригами решаются геометрические задачи на плоскости.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88640"/>
            <a:ext cx="2143125" cy="2133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87487"/>
            <a:ext cx="2213646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5695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Большинство классических моделей в оригами выполняются из квадрата</a:t>
            </a:r>
            <a:endParaRPr lang="ru-RU" sz="2800" dirty="0"/>
          </a:p>
        </p:txBody>
      </p:sp>
      <p:sp>
        <p:nvSpPr>
          <p:cNvPr id="4" name="Text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Lucida Sans Unicode" pitchFamily="34" charset="0"/>
              </a:rPr>
              <a:t>В процессе изготовления простых моделей мы знакомимся с очень нужными  понятиями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19475" y="2997200"/>
            <a:ext cx="2376488" cy="23764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3419475" y="2997200"/>
            <a:ext cx="2376488" cy="23764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6200000" flipV="1">
            <a:off x="3419475" y="2997200"/>
            <a:ext cx="2376488" cy="23764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5" idx="2"/>
            <a:endCxn id="5" idx="0"/>
          </p:cNvCxnSpPr>
          <p:nvPr/>
        </p:nvCxnSpPr>
        <p:spPr>
          <a:xfrm rot="5400000" flipH="1">
            <a:off x="3420269" y="4185444"/>
            <a:ext cx="237648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5" idx="1"/>
            <a:endCxn id="5" idx="3"/>
          </p:cNvCxnSpPr>
          <p:nvPr/>
        </p:nvCxnSpPr>
        <p:spPr>
          <a:xfrm rot="10800000" flipH="1">
            <a:off x="3419475" y="4184650"/>
            <a:ext cx="237648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24"/>
          <p:cNvSpPr txBox="1">
            <a:spLocks noChangeArrowheads="1"/>
          </p:cNvSpPr>
          <p:nvPr/>
        </p:nvSpPr>
        <p:spPr bwMode="auto">
          <a:xfrm>
            <a:off x="6588125" y="2636838"/>
            <a:ext cx="14144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Lucida Sans Unicode" pitchFamily="34" charset="0"/>
              </a:rPr>
              <a:t>Диагональ</a:t>
            </a:r>
          </a:p>
        </p:txBody>
      </p:sp>
      <p:sp>
        <p:nvSpPr>
          <p:cNvPr id="11" name="TextBox 25"/>
          <p:cNvSpPr txBox="1">
            <a:spLocks noChangeArrowheads="1"/>
          </p:cNvSpPr>
          <p:nvPr/>
        </p:nvSpPr>
        <p:spPr bwMode="auto">
          <a:xfrm>
            <a:off x="611188" y="3933825"/>
            <a:ext cx="19129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Lucida Sans Unicode" pitchFamily="34" charset="0"/>
              </a:rPr>
              <a:t>Средняя линия</a:t>
            </a:r>
          </a:p>
        </p:txBody>
      </p:sp>
      <p:pic>
        <p:nvPicPr>
          <p:cNvPr id="12" name="Picture 12" descr="C:\Documents and Settings\Deni$ova\Рабочий стол\АНИМАШКИ\1 часть\Люди\5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188" y="4365625"/>
            <a:ext cx="10382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6372225" y="3429000"/>
            <a:ext cx="20129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dirty="0">
                <a:latin typeface="+mj-lt"/>
              </a:rPr>
              <a:t>Центр квадрата</a:t>
            </a:r>
          </a:p>
        </p:txBody>
      </p:sp>
      <p:sp>
        <p:nvSpPr>
          <p:cNvPr id="14" name="TextBox 15"/>
          <p:cNvSpPr txBox="1">
            <a:spLocks noChangeArrowheads="1"/>
          </p:cNvSpPr>
          <p:nvPr/>
        </p:nvSpPr>
        <p:spPr bwMode="auto">
          <a:xfrm>
            <a:off x="611188" y="2636838"/>
            <a:ext cx="212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/>
              <a:t>Сторона квадрата</a:t>
            </a:r>
          </a:p>
        </p:txBody>
      </p:sp>
      <p:cxnSp>
        <p:nvCxnSpPr>
          <p:cNvPr id="15" name="Прямая со стрелкой 14"/>
          <p:cNvCxnSpPr>
            <a:stCxn id="11" idx="3"/>
          </p:cNvCxnSpPr>
          <p:nvPr/>
        </p:nvCxnSpPr>
        <p:spPr>
          <a:xfrm flipV="1">
            <a:off x="2524125" y="3141663"/>
            <a:ext cx="2119313" cy="97631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627313" y="2924175"/>
            <a:ext cx="792162" cy="4333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0" idx="1"/>
          </p:cNvCxnSpPr>
          <p:nvPr/>
        </p:nvCxnSpPr>
        <p:spPr>
          <a:xfrm rot="10800000" flipV="1">
            <a:off x="5219700" y="2822575"/>
            <a:ext cx="1368425" cy="7508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5764212" y="2597151"/>
            <a:ext cx="422275" cy="28067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9654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323850" y="765175"/>
            <a:ext cx="8199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Lucida Sans Unicode" pitchFamily="34" charset="0"/>
              </a:rPr>
              <a:t>Деление на части 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Lucida Sans Unicode" pitchFamily="34" charset="0"/>
              </a:rPr>
              <a:t>является основами раздела математики – геометрии!!!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55650" y="1773238"/>
            <a:ext cx="31686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5400000">
            <a:off x="611981" y="1772444"/>
            <a:ext cx="28733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3780631" y="1772444"/>
            <a:ext cx="28733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1620044" y="1772444"/>
            <a:ext cx="28733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2628106" y="1772444"/>
            <a:ext cx="28733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5"/>
          <p:cNvSpPr txBox="1">
            <a:spLocks noChangeArrowheads="1"/>
          </p:cNvSpPr>
          <p:nvPr/>
        </p:nvSpPr>
        <p:spPr bwMode="auto">
          <a:xfrm>
            <a:off x="4643438" y="1628775"/>
            <a:ext cx="3181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Lucida Sans Unicode" pitchFamily="34" charset="0"/>
              </a:rPr>
              <a:t>Деление отрезка на части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0" y="3105150"/>
            <a:ext cx="151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755650" y="3860800"/>
            <a:ext cx="15128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683419" y="2564606"/>
            <a:ext cx="1368425" cy="1223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23"/>
          <p:cNvSpPr txBox="1">
            <a:spLocks noChangeArrowheads="1"/>
          </p:cNvSpPr>
          <p:nvPr/>
        </p:nvSpPr>
        <p:spPr bwMode="auto">
          <a:xfrm>
            <a:off x="4284663" y="2565400"/>
            <a:ext cx="27892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Lucida Sans Unicode" pitchFamily="34" charset="0"/>
              </a:rPr>
              <a:t>Деление угла на части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5400000">
            <a:off x="2387600" y="4684713"/>
            <a:ext cx="151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2225" y="5327650"/>
            <a:ext cx="15113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857875" y="6072188"/>
            <a:ext cx="15128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143250" y="5429250"/>
            <a:ext cx="15128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3143250" y="4500563"/>
            <a:ext cx="1357313" cy="939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 flipH="1" flipV="1">
            <a:off x="5785644" y="4787106"/>
            <a:ext cx="1368425" cy="1223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2851944" y="4363244"/>
            <a:ext cx="1368425" cy="785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5393531" y="5036344"/>
            <a:ext cx="1500188" cy="571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5857875" y="5300663"/>
            <a:ext cx="1593850" cy="782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827088" y="3573463"/>
            <a:ext cx="46037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1042988" y="3716338"/>
            <a:ext cx="46037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276600" y="4941888"/>
            <a:ext cx="44450" cy="444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419475" y="5084763"/>
            <a:ext cx="46038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3563938" y="5229225"/>
            <a:ext cx="46037" cy="46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5940425" y="5516563"/>
            <a:ext cx="46038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156325" y="5589588"/>
            <a:ext cx="46038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6372225" y="5949950"/>
            <a:ext cx="46038" cy="444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6300788" y="5732463"/>
            <a:ext cx="44450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96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2988" y="1484313"/>
            <a:ext cx="1671637" cy="165735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5651500" y="1557338"/>
            <a:ext cx="2071688" cy="1785937"/>
          </a:xfrm>
          <a:prstGeom prst="triangl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авильный пятиугольник 5"/>
          <p:cNvSpPr/>
          <p:nvPr/>
        </p:nvSpPr>
        <p:spPr>
          <a:xfrm>
            <a:off x="1187450" y="3429000"/>
            <a:ext cx="2214563" cy="2071688"/>
          </a:xfrm>
          <a:prstGeom prst="pentago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Шестиугольник 6"/>
          <p:cNvSpPr/>
          <p:nvPr/>
        </p:nvSpPr>
        <p:spPr>
          <a:xfrm>
            <a:off x="4572000" y="4005263"/>
            <a:ext cx="2143125" cy="1928812"/>
          </a:xfrm>
          <a:prstGeom prst="hexagon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827088" y="692150"/>
            <a:ext cx="721518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С помощью сгибов из квадрата можно получить  другие </a:t>
            </a:r>
            <a:r>
              <a:rPr lang="ru-RU" u="sng" dirty="0"/>
              <a:t>правильные</a:t>
            </a:r>
            <a:r>
              <a:rPr lang="ru-RU" dirty="0"/>
              <a:t> многоугольники</a:t>
            </a:r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6300788" y="3429000"/>
            <a:ext cx="14747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треугольник</a:t>
            </a: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2428875" y="5643563"/>
            <a:ext cx="1600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пятиугольник</a:t>
            </a:r>
          </a:p>
        </p:txBody>
      </p:sp>
      <p:sp>
        <p:nvSpPr>
          <p:cNvPr id="11" name="TextBox 8"/>
          <p:cNvSpPr txBox="1">
            <a:spLocks noChangeArrowheads="1"/>
          </p:cNvSpPr>
          <p:nvPr/>
        </p:nvSpPr>
        <p:spPr bwMode="auto">
          <a:xfrm>
            <a:off x="5219700" y="6021388"/>
            <a:ext cx="17795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шестиугольник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843213" y="1916113"/>
            <a:ext cx="3241675" cy="50482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1893094" y="2821782"/>
            <a:ext cx="1857375" cy="7143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2714625" y="2071688"/>
            <a:ext cx="2143125" cy="185737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780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63</TotalTime>
  <Words>555</Words>
  <Application>Microsoft Office PowerPoint</Application>
  <PresentationFormat>Экран (4:3)</PresentationFormat>
  <Paragraphs>78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Оригами и математика.</vt:lpstr>
      <vt:lpstr>Цели и задачи:</vt:lpstr>
      <vt:lpstr>Презентация PowerPoint</vt:lpstr>
      <vt:lpstr>Презентация PowerPoint</vt:lpstr>
      <vt:lpstr>Презентация PowerPoint</vt:lpstr>
      <vt:lpstr>Презентация PowerPoint</vt:lpstr>
      <vt:lpstr>Большинство классических моделей в оригами выполняются из квадрата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используемой  литературы и интернет-ресурсы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Оригами и математика.</dc:title>
  <dc:creator>user</dc:creator>
  <cp:lastModifiedBy>Fil Elena</cp:lastModifiedBy>
  <cp:revision>8</cp:revision>
  <cp:lastPrinted>2013-04-16T11:36:19Z</cp:lastPrinted>
  <dcterms:created xsi:type="dcterms:W3CDTF">2013-04-16T10:35:49Z</dcterms:created>
  <dcterms:modified xsi:type="dcterms:W3CDTF">2020-06-06T14:33:39Z</dcterms:modified>
</cp:coreProperties>
</file>