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57" r:id="rId5"/>
    <p:sldId id="259" r:id="rId6"/>
    <p:sldId id="263" r:id="rId7"/>
    <p:sldId id="270" r:id="rId8"/>
    <p:sldId id="271" r:id="rId9"/>
    <p:sldId id="272" r:id="rId10"/>
    <p:sldId id="267" r:id="rId11"/>
    <p:sldId id="260" r:id="rId12"/>
    <p:sldId id="261" r:id="rId13"/>
    <p:sldId id="262" r:id="rId14"/>
    <p:sldId id="265" r:id="rId15"/>
    <p:sldId id="266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B9B03-8AF3-43F7-A88B-2069475616CA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7A75BC1-AEAA-424A-85D7-0346CCC19CF0}">
      <dgm:prSet phldrT="[Текст]"/>
      <dgm:spPr/>
      <dgm:t>
        <a:bodyPr/>
        <a:lstStyle/>
        <a:p>
          <a:r>
            <a:rPr lang="ru-RU" b="1" dirty="0" smtClean="0">
              <a:latin typeface="RussianRail G Pro"/>
            </a:rPr>
            <a:t>Открытое акционерное общество «Российские железные дороги» входит в тройку крупнейших в мире национальных железнодорожных компаний. </a:t>
          </a:r>
          <a:endParaRPr lang="ru-RU" dirty="0"/>
        </a:p>
      </dgm:t>
    </dgm:pt>
    <dgm:pt modelId="{2B9C97E9-797E-4F24-BA8C-B17FA010D050}" type="parTrans" cxnId="{1593E1A1-0C3A-4157-8C87-13FE8F940E3D}">
      <dgm:prSet/>
      <dgm:spPr/>
      <dgm:t>
        <a:bodyPr/>
        <a:lstStyle/>
        <a:p>
          <a:endParaRPr lang="ru-RU"/>
        </a:p>
      </dgm:t>
    </dgm:pt>
    <dgm:pt modelId="{C5BD9C9F-57C2-460A-AD71-A1CB1A0EE184}" type="sibTrans" cxnId="{1593E1A1-0C3A-4157-8C87-13FE8F940E3D}">
      <dgm:prSet/>
      <dgm:spPr/>
      <dgm:t>
        <a:bodyPr/>
        <a:lstStyle/>
        <a:p>
          <a:endParaRPr lang="ru-RU"/>
        </a:p>
      </dgm:t>
    </dgm:pt>
    <dgm:pt modelId="{DB81B529-CF99-489A-84E3-0CB1B9A1C9F4}">
      <dgm:prSet phldrT="[Текст]"/>
      <dgm:spPr/>
      <dgm:t>
        <a:bodyPr/>
        <a:lstStyle/>
        <a:p>
          <a:r>
            <a:rPr lang="ru-RU" b="1" dirty="0" smtClean="0">
              <a:latin typeface="RussianRail G Pro"/>
            </a:rPr>
            <a:t>Компания обладает высокими финансовыми рейтингами, большой научно-технической базой, проектными и строительными мощностями, значительным опытом международного сотрудничества. </a:t>
          </a:r>
          <a:endParaRPr lang="ru-RU" dirty="0"/>
        </a:p>
      </dgm:t>
    </dgm:pt>
    <dgm:pt modelId="{40AF59C7-CCBF-4E3A-89EE-8011C98E2169}" type="parTrans" cxnId="{2A6E5A77-3826-4D77-AFAD-0077EF1F9C5B}">
      <dgm:prSet/>
      <dgm:spPr/>
      <dgm:t>
        <a:bodyPr/>
        <a:lstStyle/>
        <a:p>
          <a:endParaRPr lang="ru-RU"/>
        </a:p>
      </dgm:t>
    </dgm:pt>
    <dgm:pt modelId="{592B5313-FD04-49B8-A248-CF10295E0A59}" type="sibTrans" cxnId="{2A6E5A77-3826-4D77-AFAD-0077EF1F9C5B}">
      <dgm:prSet/>
      <dgm:spPr/>
      <dgm:t>
        <a:bodyPr/>
        <a:lstStyle/>
        <a:p>
          <a:endParaRPr lang="ru-RU"/>
        </a:p>
      </dgm:t>
    </dgm:pt>
    <dgm:pt modelId="{6FBB0B3E-7288-490A-B0C6-5AB302A2B011}">
      <dgm:prSet phldrT="[Текст]"/>
      <dgm:spPr/>
      <dgm:t>
        <a:bodyPr/>
        <a:lstStyle/>
        <a:p>
          <a:r>
            <a:rPr lang="ru-RU" b="1" smtClean="0">
              <a:latin typeface="RussianRail G Pro"/>
            </a:rPr>
            <a:t>Сегодня в холдинге «РЖД» работают свыше 1 млн. человек — квалифицированных специалистов во всех областях железнодорожного транспорта. </a:t>
          </a:r>
          <a:endParaRPr lang="ru-RU" dirty="0"/>
        </a:p>
      </dgm:t>
    </dgm:pt>
    <dgm:pt modelId="{D61294E4-4B6C-4A89-8BD6-3D7266CF8218}" type="parTrans" cxnId="{61AACE3E-A866-46DA-9418-CDACF75D6512}">
      <dgm:prSet/>
      <dgm:spPr/>
      <dgm:t>
        <a:bodyPr/>
        <a:lstStyle/>
        <a:p>
          <a:endParaRPr lang="ru-RU"/>
        </a:p>
      </dgm:t>
    </dgm:pt>
    <dgm:pt modelId="{224BCA61-25E5-41A9-93FD-05690E3EEF46}" type="sibTrans" cxnId="{61AACE3E-A866-46DA-9418-CDACF75D6512}">
      <dgm:prSet/>
      <dgm:spPr/>
      <dgm:t>
        <a:bodyPr/>
        <a:lstStyle/>
        <a:p>
          <a:endParaRPr lang="ru-RU"/>
        </a:p>
      </dgm:t>
    </dgm:pt>
    <dgm:pt modelId="{9DF1C023-10B2-4625-95F0-09D9576E1AAD}" type="pres">
      <dgm:prSet presAssocID="{88AB9B03-8AF3-43F7-A88B-2069475616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77DB8F-BD04-40D5-9467-13EEAEF098F6}" type="pres">
      <dgm:prSet presAssocID="{77A75BC1-AEAA-424A-85D7-0346CCC19CF0}" presName="parentText" presStyleLbl="node1" presStyleIdx="0" presStyleCnt="2" custLinFactNeighborY="-24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30CA8-9271-4649-BCA8-E701060CC317}" type="pres">
      <dgm:prSet presAssocID="{77A75BC1-AEAA-424A-85D7-0346CCC19C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608E7-890D-432E-8A7C-4BBF6EA6A803}" type="pres">
      <dgm:prSet presAssocID="{6FBB0B3E-7288-490A-B0C6-5AB302A2B0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6B4843-EE80-41B1-95EB-B139E27DBB04}" type="presOf" srcId="{77A75BC1-AEAA-424A-85D7-0346CCC19CF0}" destId="{7C77DB8F-BD04-40D5-9467-13EEAEF098F6}" srcOrd="0" destOrd="0" presId="urn:microsoft.com/office/officeart/2005/8/layout/vList2"/>
    <dgm:cxn modelId="{61AACE3E-A866-46DA-9418-CDACF75D6512}" srcId="{88AB9B03-8AF3-43F7-A88B-2069475616CA}" destId="{6FBB0B3E-7288-490A-B0C6-5AB302A2B011}" srcOrd="1" destOrd="0" parTransId="{D61294E4-4B6C-4A89-8BD6-3D7266CF8218}" sibTransId="{224BCA61-25E5-41A9-93FD-05690E3EEF46}"/>
    <dgm:cxn modelId="{5E9F91CE-F78F-40DE-8583-4DC8F4C5D535}" type="presOf" srcId="{6FBB0B3E-7288-490A-B0C6-5AB302A2B011}" destId="{3EE608E7-890D-432E-8A7C-4BBF6EA6A803}" srcOrd="0" destOrd="0" presId="urn:microsoft.com/office/officeart/2005/8/layout/vList2"/>
    <dgm:cxn modelId="{59C3F85E-B340-42B4-88AB-39C7F47FF790}" type="presOf" srcId="{DB81B529-CF99-489A-84E3-0CB1B9A1C9F4}" destId="{52230CA8-9271-4649-BCA8-E701060CC317}" srcOrd="0" destOrd="0" presId="urn:microsoft.com/office/officeart/2005/8/layout/vList2"/>
    <dgm:cxn modelId="{1593E1A1-0C3A-4157-8C87-13FE8F940E3D}" srcId="{88AB9B03-8AF3-43F7-A88B-2069475616CA}" destId="{77A75BC1-AEAA-424A-85D7-0346CCC19CF0}" srcOrd="0" destOrd="0" parTransId="{2B9C97E9-797E-4F24-BA8C-B17FA010D050}" sibTransId="{C5BD9C9F-57C2-460A-AD71-A1CB1A0EE184}"/>
    <dgm:cxn modelId="{34CE6FC4-4200-4A42-850E-918C9EF7B687}" type="presOf" srcId="{88AB9B03-8AF3-43F7-A88B-2069475616CA}" destId="{9DF1C023-10B2-4625-95F0-09D9576E1AAD}" srcOrd="0" destOrd="0" presId="urn:microsoft.com/office/officeart/2005/8/layout/vList2"/>
    <dgm:cxn modelId="{2A6E5A77-3826-4D77-AFAD-0077EF1F9C5B}" srcId="{77A75BC1-AEAA-424A-85D7-0346CCC19CF0}" destId="{DB81B529-CF99-489A-84E3-0CB1B9A1C9F4}" srcOrd="0" destOrd="0" parTransId="{40AF59C7-CCBF-4E3A-89EE-8011C98E2169}" sibTransId="{592B5313-FD04-49B8-A248-CF10295E0A59}"/>
    <dgm:cxn modelId="{6288D957-5654-4D76-80C0-4F8338C859FA}" type="presParOf" srcId="{9DF1C023-10B2-4625-95F0-09D9576E1AAD}" destId="{7C77DB8F-BD04-40D5-9467-13EEAEF098F6}" srcOrd="0" destOrd="0" presId="urn:microsoft.com/office/officeart/2005/8/layout/vList2"/>
    <dgm:cxn modelId="{01A1C3A8-314A-494B-A50F-2B461D4BAF02}" type="presParOf" srcId="{9DF1C023-10B2-4625-95F0-09D9576E1AAD}" destId="{52230CA8-9271-4649-BCA8-E701060CC317}" srcOrd="1" destOrd="0" presId="urn:microsoft.com/office/officeart/2005/8/layout/vList2"/>
    <dgm:cxn modelId="{246BF534-1D2C-4095-B981-0256CE90C3E8}" type="presParOf" srcId="{9DF1C023-10B2-4625-95F0-09D9576E1AAD}" destId="{3EE608E7-890D-432E-8A7C-4BBF6EA6A8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6D4DA-ED03-4CDB-83DB-4591DE703BD4}" type="doc">
      <dgm:prSet loTypeId="urn:microsoft.com/office/officeart/2005/8/layout/vList3#1" loCatId="list" qsTypeId="urn:microsoft.com/office/officeart/2005/8/quickstyle/simple1" qsCatId="simple" csTypeId="urn:microsoft.com/office/officeart/2005/8/colors/accent2_4" csCatId="accent2" phldr="1"/>
      <dgm:spPr/>
    </dgm:pt>
    <dgm:pt modelId="{477B8DD5-5B8B-4F8E-B8C1-5359136450E5}">
      <dgm:prSet phldrT="[Текст]"/>
      <dgm:spPr/>
      <dgm:t>
        <a:bodyPr/>
        <a:lstStyle/>
        <a:p>
          <a:pPr algn="just"/>
          <a:r>
            <a:rPr lang="ru-RU" dirty="0" smtClean="0">
              <a:latin typeface="RussianRail B Pro" pitchFamily="50" charset="-52"/>
            </a:rPr>
            <a:t>Корпоративная ипотечная программа позволяет оформить льготную ипотеку на 15 лет без первоначального взноса</a:t>
          </a:r>
          <a:endParaRPr lang="ru-RU" dirty="0">
            <a:latin typeface="RussianRail B Pro" pitchFamily="50" charset="-52"/>
          </a:endParaRPr>
        </a:p>
      </dgm:t>
    </dgm:pt>
    <dgm:pt modelId="{782B9E5E-BAA8-451E-913A-C7C2E04C2268}" type="parTrans" cxnId="{7A12B5AA-E82A-4020-A621-425876C1240D}">
      <dgm:prSet/>
      <dgm:spPr/>
      <dgm:t>
        <a:bodyPr/>
        <a:lstStyle/>
        <a:p>
          <a:pPr algn="just"/>
          <a:endParaRPr lang="ru-RU">
            <a:latin typeface="RussianRail B Pro" pitchFamily="50" charset="-52"/>
          </a:endParaRPr>
        </a:p>
      </dgm:t>
    </dgm:pt>
    <dgm:pt modelId="{2920BCD7-828C-4061-9AD1-EBC929440099}" type="sibTrans" cxnId="{7A12B5AA-E82A-4020-A621-425876C1240D}">
      <dgm:prSet/>
      <dgm:spPr/>
      <dgm:t>
        <a:bodyPr/>
        <a:lstStyle/>
        <a:p>
          <a:pPr algn="just"/>
          <a:endParaRPr lang="ru-RU">
            <a:latin typeface="RussianRail B Pro" pitchFamily="50" charset="-52"/>
          </a:endParaRPr>
        </a:p>
      </dgm:t>
    </dgm:pt>
    <dgm:pt modelId="{F0194B36-AD0A-4618-99B5-D93130B50746}">
      <dgm:prSet phldrT="[Текст]"/>
      <dgm:spPr/>
      <dgm:t>
        <a:bodyPr/>
        <a:lstStyle/>
        <a:p>
          <a:pPr algn="just"/>
          <a:r>
            <a:rPr lang="ru-RU" dirty="0" smtClean="0">
              <a:latin typeface="RussianRail B Pro" pitchFamily="50" charset="-52"/>
            </a:rPr>
            <a:t>При рождении в семье работника компании первого ребёнка предоставляется безвозмездная субсидия по ипотеке за счет собственных средств ОАО «РЖД» в размере стоимости 10 м² общей площади жилого помещения, при рождении второго ребенка — 14 м², при рождении третьего и каждого последующего ребенка — 18 м²</a:t>
          </a:r>
          <a:endParaRPr lang="ru-RU" dirty="0">
            <a:latin typeface="RussianRail B Pro" pitchFamily="50" charset="-52"/>
          </a:endParaRPr>
        </a:p>
      </dgm:t>
    </dgm:pt>
    <dgm:pt modelId="{556475F3-642B-4560-82B6-12CF117CBB7D}" type="parTrans" cxnId="{97C357D1-A3C2-4FE1-BF49-0BC67B3B39F8}">
      <dgm:prSet/>
      <dgm:spPr/>
      <dgm:t>
        <a:bodyPr/>
        <a:lstStyle/>
        <a:p>
          <a:pPr algn="just"/>
          <a:endParaRPr lang="ru-RU">
            <a:latin typeface="RussianRail B Pro" pitchFamily="50" charset="-52"/>
          </a:endParaRPr>
        </a:p>
      </dgm:t>
    </dgm:pt>
    <dgm:pt modelId="{D9ABE9C9-1380-4BA7-8B97-ECC710779D49}" type="sibTrans" cxnId="{97C357D1-A3C2-4FE1-BF49-0BC67B3B39F8}">
      <dgm:prSet/>
      <dgm:spPr/>
      <dgm:t>
        <a:bodyPr/>
        <a:lstStyle/>
        <a:p>
          <a:pPr algn="just"/>
          <a:endParaRPr lang="ru-RU">
            <a:latin typeface="RussianRail B Pro" pitchFamily="50" charset="-52"/>
          </a:endParaRPr>
        </a:p>
      </dgm:t>
    </dgm:pt>
    <dgm:pt modelId="{BE9B76C0-CA22-4F7F-8E87-B2DB97795315}">
      <dgm:prSet phldrT="[Текст]"/>
      <dgm:spPr/>
      <dgm:t>
        <a:bodyPr/>
        <a:lstStyle/>
        <a:p>
          <a:pPr algn="just"/>
          <a:r>
            <a:rPr lang="ru-RU" dirty="0" smtClean="0">
              <a:latin typeface="RussianRail B Pro" pitchFamily="50" charset="-52"/>
            </a:rPr>
            <a:t>При покупке путевки в детский лагерь ОАО «РЖД» ее стоимость для родителей составляет от 15 до 20% от полной.</a:t>
          </a:r>
          <a:endParaRPr lang="ru-RU" dirty="0">
            <a:latin typeface="RussianRail B Pro" pitchFamily="50" charset="-52"/>
          </a:endParaRPr>
        </a:p>
      </dgm:t>
    </dgm:pt>
    <dgm:pt modelId="{80B458AE-2B4B-4835-A4E6-FC45DC7872C9}" type="parTrans" cxnId="{542AB0CF-A980-45B8-826B-396DCE833FBD}">
      <dgm:prSet/>
      <dgm:spPr/>
      <dgm:t>
        <a:bodyPr/>
        <a:lstStyle/>
        <a:p>
          <a:pPr algn="just"/>
          <a:endParaRPr lang="ru-RU">
            <a:latin typeface="RussianRail B Pro" pitchFamily="50" charset="-52"/>
          </a:endParaRPr>
        </a:p>
      </dgm:t>
    </dgm:pt>
    <dgm:pt modelId="{39071EF8-78AB-4580-A88D-CFDF8C86A348}" type="sibTrans" cxnId="{542AB0CF-A980-45B8-826B-396DCE833FBD}">
      <dgm:prSet/>
      <dgm:spPr/>
      <dgm:t>
        <a:bodyPr/>
        <a:lstStyle/>
        <a:p>
          <a:pPr algn="just"/>
          <a:endParaRPr lang="ru-RU">
            <a:latin typeface="RussianRail B Pro" pitchFamily="50" charset="-52"/>
          </a:endParaRPr>
        </a:p>
      </dgm:t>
    </dgm:pt>
    <dgm:pt modelId="{2DC6DD83-8F77-4D40-8957-B3E6DBB83086}" type="pres">
      <dgm:prSet presAssocID="{EA36D4DA-ED03-4CDB-83DB-4591DE703BD4}" presName="linearFlow" presStyleCnt="0">
        <dgm:presLayoutVars>
          <dgm:dir/>
          <dgm:resizeHandles val="exact"/>
        </dgm:presLayoutVars>
      </dgm:prSet>
      <dgm:spPr/>
    </dgm:pt>
    <dgm:pt modelId="{A47B2661-9A39-4716-9D8A-2956F81BA925}" type="pres">
      <dgm:prSet presAssocID="{477B8DD5-5B8B-4F8E-B8C1-5359136450E5}" presName="composite" presStyleCnt="0"/>
      <dgm:spPr/>
    </dgm:pt>
    <dgm:pt modelId="{2658D173-EB16-4D94-910E-7BCEC8BA7C7E}" type="pres">
      <dgm:prSet presAssocID="{477B8DD5-5B8B-4F8E-B8C1-5359136450E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9EF64F-0349-4A46-A225-9434B6346280}" type="pres">
      <dgm:prSet presAssocID="{477B8DD5-5B8B-4F8E-B8C1-5359136450E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C718F-65B3-4418-B0BD-E7DAC9CE524E}" type="pres">
      <dgm:prSet presAssocID="{2920BCD7-828C-4061-9AD1-EBC929440099}" presName="spacing" presStyleCnt="0"/>
      <dgm:spPr/>
    </dgm:pt>
    <dgm:pt modelId="{5BB46352-0E09-4887-A02D-85EEC6CF48EB}" type="pres">
      <dgm:prSet presAssocID="{F0194B36-AD0A-4618-99B5-D93130B50746}" presName="composite" presStyleCnt="0"/>
      <dgm:spPr/>
    </dgm:pt>
    <dgm:pt modelId="{859D93D9-F329-4312-8441-B2B0EA5C9E48}" type="pres">
      <dgm:prSet presAssocID="{F0194B36-AD0A-4618-99B5-D93130B50746}" presName="imgShp" presStyleLbl="fgImgPlace1" presStyleIdx="1" presStyleCnt="3" custLinFactNeighborX="-7642" custLinFactNeighborY="-67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0E9F38-BA56-4FFE-9E97-BEDFCD8FD845}" type="pres">
      <dgm:prSet presAssocID="{F0194B36-AD0A-4618-99B5-D93130B5074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53394-9309-4960-BCBF-EB72F7CB0079}" type="pres">
      <dgm:prSet presAssocID="{D9ABE9C9-1380-4BA7-8B97-ECC710779D49}" presName="spacing" presStyleCnt="0"/>
      <dgm:spPr/>
    </dgm:pt>
    <dgm:pt modelId="{F1CA9436-4AB3-4EAC-ABF4-AEB631BCD929}" type="pres">
      <dgm:prSet presAssocID="{BE9B76C0-CA22-4F7F-8E87-B2DB97795315}" presName="composite" presStyleCnt="0"/>
      <dgm:spPr/>
    </dgm:pt>
    <dgm:pt modelId="{C8893144-D1AA-4AFC-8BBC-23D1E30DC6E7}" type="pres">
      <dgm:prSet presAssocID="{BE9B76C0-CA22-4F7F-8E87-B2DB9779531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8542BD4-15DC-42C0-9C5B-67809549C3FD}" type="pres">
      <dgm:prSet presAssocID="{BE9B76C0-CA22-4F7F-8E87-B2DB9779531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93F071-0185-4693-AB03-C7FE05D84141}" type="presOf" srcId="{477B8DD5-5B8B-4F8E-B8C1-5359136450E5}" destId="{E49EF64F-0349-4A46-A225-9434B6346280}" srcOrd="0" destOrd="0" presId="urn:microsoft.com/office/officeart/2005/8/layout/vList3#1"/>
    <dgm:cxn modelId="{82F8E67C-AAB5-45C0-AF3C-A343FC92E450}" type="presOf" srcId="{BE9B76C0-CA22-4F7F-8E87-B2DB97795315}" destId="{78542BD4-15DC-42C0-9C5B-67809549C3FD}" srcOrd="0" destOrd="0" presId="urn:microsoft.com/office/officeart/2005/8/layout/vList3#1"/>
    <dgm:cxn modelId="{A5F5633A-3E6E-45A8-83D1-234FDE001B3F}" type="presOf" srcId="{EA36D4DA-ED03-4CDB-83DB-4591DE703BD4}" destId="{2DC6DD83-8F77-4D40-8957-B3E6DBB83086}" srcOrd="0" destOrd="0" presId="urn:microsoft.com/office/officeart/2005/8/layout/vList3#1"/>
    <dgm:cxn modelId="{97C357D1-A3C2-4FE1-BF49-0BC67B3B39F8}" srcId="{EA36D4DA-ED03-4CDB-83DB-4591DE703BD4}" destId="{F0194B36-AD0A-4618-99B5-D93130B50746}" srcOrd="1" destOrd="0" parTransId="{556475F3-642B-4560-82B6-12CF117CBB7D}" sibTransId="{D9ABE9C9-1380-4BA7-8B97-ECC710779D49}"/>
    <dgm:cxn modelId="{542AB0CF-A980-45B8-826B-396DCE833FBD}" srcId="{EA36D4DA-ED03-4CDB-83DB-4591DE703BD4}" destId="{BE9B76C0-CA22-4F7F-8E87-B2DB97795315}" srcOrd="2" destOrd="0" parTransId="{80B458AE-2B4B-4835-A4E6-FC45DC7872C9}" sibTransId="{39071EF8-78AB-4580-A88D-CFDF8C86A348}"/>
    <dgm:cxn modelId="{DBDDB1B6-397B-418C-BD33-567528A55121}" type="presOf" srcId="{F0194B36-AD0A-4618-99B5-D93130B50746}" destId="{FD0E9F38-BA56-4FFE-9E97-BEDFCD8FD845}" srcOrd="0" destOrd="0" presId="urn:microsoft.com/office/officeart/2005/8/layout/vList3#1"/>
    <dgm:cxn modelId="{7A12B5AA-E82A-4020-A621-425876C1240D}" srcId="{EA36D4DA-ED03-4CDB-83DB-4591DE703BD4}" destId="{477B8DD5-5B8B-4F8E-B8C1-5359136450E5}" srcOrd="0" destOrd="0" parTransId="{782B9E5E-BAA8-451E-913A-C7C2E04C2268}" sibTransId="{2920BCD7-828C-4061-9AD1-EBC929440099}"/>
    <dgm:cxn modelId="{D67B0543-2A49-44DF-B46C-9F8A5F017051}" type="presParOf" srcId="{2DC6DD83-8F77-4D40-8957-B3E6DBB83086}" destId="{A47B2661-9A39-4716-9D8A-2956F81BA925}" srcOrd="0" destOrd="0" presId="urn:microsoft.com/office/officeart/2005/8/layout/vList3#1"/>
    <dgm:cxn modelId="{D0CF504E-7FA9-4CF6-951F-C06BA3070BF8}" type="presParOf" srcId="{A47B2661-9A39-4716-9D8A-2956F81BA925}" destId="{2658D173-EB16-4D94-910E-7BCEC8BA7C7E}" srcOrd="0" destOrd="0" presId="urn:microsoft.com/office/officeart/2005/8/layout/vList3#1"/>
    <dgm:cxn modelId="{B8832920-FF89-498E-8C38-8B2FBB892216}" type="presParOf" srcId="{A47B2661-9A39-4716-9D8A-2956F81BA925}" destId="{E49EF64F-0349-4A46-A225-9434B6346280}" srcOrd="1" destOrd="0" presId="urn:microsoft.com/office/officeart/2005/8/layout/vList3#1"/>
    <dgm:cxn modelId="{178E03CB-9D67-4CFD-AEE4-19CD9338BFA9}" type="presParOf" srcId="{2DC6DD83-8F77-4D40-8957-B3E6DBB83086}" destId="{1DBC718F-65B3-4418-B0BD-E7DAC9CE524E}" srcOrd="1" destOrd="0" presId="urn:microsoft.com/office/officeart/2005/8/layout/vList3#1"/>
    <dgm:cxn modelId="{AA77B9C3-04B1-4F00-96E7-06926B0993B6}" type="presParOf" srcId="{2DC6DD83-8F77-4D40-8957-B3E6DBB83086}" destId="{5BB46352-0E09-4887-A02D-85EEC6CF48EB}" srcOrd="2" destOrd="0" presId="urn:microsoft.com/office/officeart/2005/8/layout/vList3#1"/>
    <dgm:cxn modelId="{E5C8D7DA-FAFE-4E30-BD15-5267A6DACCF6}" type="presParOf" srcId="{5BB46352-0E09-4887-A02D-85EEC6CF48EB}" destId="{859D93D9-F329-4312-8441-B2B0EA5C9E48}" srcOrd="0" destOrd="0" presId="urn:microsoft.com/office/officeart/2005/8/layout/vList3#1"/>
    <dgm:cxn modelId="{635A2754-857A-4398-A932-0EA7758ADB2C}" type="presParOf" srcId="{5BB46352-0E09-4887-A02D-85EEC6CF48EB}" destId="{FD0E9F38-BA56-4FFE-9E97-BEDFCD8FD845}" srcOrd="1" destOrd="0" presId="urn:microsoft.com/office/officeart/2005/8/layout/vList3#1"/>
    <dgm:cxn modelId="{82377638-2F77-43A5-BDAF-8CB4FCCC76A1}" type="presParOf" srcId="{2DC6DD83-8F77-4D40-8957-B3E6DBB83086}" destId="{84853394-9309-4960-BCBF-EB72F7CB0079}" srcOrd="3" destOrd="0" presId="urn:microsoft.com/office/officeart/2005/8/layout/vList3#1"/>
    <dgm:cxn modelId="{3B589D5C-9EEE-4F43-92C3-85B747ED1C06}" type="presParOf" srcId="{2DC6DD83-8F77-4D40-8957-B3E6DBB83086}" destId="{F1CA9436-4AB3-4EAC-ABF4-AEB631BCD929}" srcOrd="4" destOrd="0" presId="urn:microsoft.com/office/officeart/2005/8/layout/vList3#1"/>
    <dgm:cxn modelId="{5096B8F4-3C76-45F3-8BA1-7C72490BAB35}" type="presParOf" srcId="{F1CA9436-4AB3-4EAC-ABF4-AEB631BCD929}" destId="{C8893144-D1AA-4AFC-8BBC-23D1E30DC6E7}" srcOrd="0" destOrd="0" presId="urn:microsoft.com/office/officeart/2005/8/layout/vList3#1"/>
    <dgm:cxn modelId="{1256F5DD-EBF3-45FF-A474-23E54F1FF6EC}" type="presParOf" srcId="{F1CA9436-4AB3-4EAC-ABF4-AEB631BCD929}" destId="{78542BD4-15DC-42C0-9C5B-67809549C3F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7DB8F-BD04-40D5-9467-13EEAEF098F6}">
      <dsp:nvSpPr>
        <dsp:cNvPr id="0" name=""/>
        <dsp:cNvSpPr/>
      </dsp:nvSpPr>
      <dsp:spPr>
        <a:xfrm>
          <a:off x="0" y="0"/>
          <a:ext cx="8215370" cy="1832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RussianRail G Pro"/>
            </a:rPr>
            <a:t>Открытое акционерное общество «Российские железные дороги» входит в тройку крупнейших в мире национальных железнодорожных компаний. </a:t>
          </a:r>
          <a:endParaRPr lang="ru-RU" sz="2700" kern="1200" dirty="0"/>
        </a:p>
      </dsp:txBody>
      <dsp:txXfrm>
        <a:off x="89442" y="89442"/>
        <a:ext cx="8036486" cy="1653336"/>
      </dsp:txXfrm>
    </dsp:sp>
    <dsp:sp modelId="{52230CA8-9271-4649-BCA8-E701060CC317}">
      <dsp:nvSpPr>
        <dsp:cNvPr id="0" name=""/>
        <dsp:cNvSpPr/>
      </dsp:nvSpPr>
      <dsp:spPr>
        <a:xfrm>
          <a:off x="0" y="1866944"/>
          <a:ext cx="8215370" cy="1481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3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kern="1200" dirty="0" smtClean="0">
              <a:latin typeface="RussianRail G Pro"/>
            </a:rPr>
            <a:t>Компания обладает высокими финансовыми рейтингами, большой научно-технической базой, проектными и строительными мощностями, значительным опытом международного сотрудничества. </a:t>
          </a:r>
          <a:endParaRPr lang="ru-RU" sz="2100" kern="1200" dirty="0"/>
        </a:p>
      </dsp:txBody>
      <dsp:txXfrm>
        <a:off x="0" y="1866944"/>
        <a:ext cx="8215370" cy="1481085"/>
      </dsp:txXfrm>
    </dsp:sp>
    <dsp:sp modelId="{3EE608E7-890D-432E-8A7C-4BBF6EA6A803}">
      <dsp:nvSpPr>
        <dsp:cNvPr id="0" name=""/>
        <dsp:cNvSpPr/>
      </dsp:nvSpPr>
      <dsp:spPr>
        <a:xfrm>
          <a:off x="0" y="3348029"/>
          <a:ext cx="8215370" cy="183222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>
              <a:latin typeface="RussianRail G Pro"/>
            </a:rPr>
            <a:t>Сегодня в холдинге «РЖД» работают свыше 1 млн. человек — квалифицированных специалистов во всех областях железнодорожного транспорта. </a:t>
          </a:r>
          <a:endParaRPr lang="ru-RU" sz="2700" kern="1200" dirty="0"/>
        </a:p>
      </dsp:txBody>
      <dsp:txXfrm>
        <a:off x="89442" y="3437471"/>
        <a:ext cx="8036486" cy="1653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EF64F-0349-4A46-A225-9434B6346280}">
      <dsp:nvSpPr>
        <dsp:cNvPr id="0" name=""/>
        <dsp:cNvSpPr/>
      </dsp:nvSpPr>
      <dsp:spPr>
        <a:xfrm rot="10800000">
          <a:off x="2049256" y="2747"/>
          <a:ext cx="6698384" cy="1448278"/>
        </a:xfrm>
        <a:prstGeom prst="homePlat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51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RussianRail B Pro" pitchFamily="50" charset="-52"/>
            </a:rPr>
            <a:t>Корпоративная ипотечная программа позволяет оформить льготную ипотеку на 15 лет без первоначального взноса</a:t>
          </a:r>
          <a:endParaRPr lang="ru-RU" sz="1500" kern="1200" dirty="0">
            <a:latin typeface="RussianRail B Pro" pitchFamily="50" charset="-52"/>
          </a:endParaRPr>
        </a:p>
      </dsp:txBody>
      <dsp:txXfrm rot="10800000">
        <a:off x="2411325" y="2747"/>
        <a:ext cx="6336315" cy="1448278"/>
      </dsp:txXfrm>
    </dsp:sp>
    <dsp:sp modelId="{2658D173-EB16-4D94-910E-7BCEC8BA7C7E}">
      <dsp:nvSpPr>
        <dsp:cNvPr id="0" name=""/>
        <dsp:cNvSpPr/>
      </dsp:nvSpPr>
      <dsp:spPr>
        <a:xfrm>
          <a:off x="1325117" y="2747"/>
          <a:ext cx="1448278" cy="14482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E9F38-BA56-4FFE-9E97-BEDFCD8FD845}">
      <dsp:nvSpPr>
        <dsp:cNvPr id="0" name=""/>
        <dsp:cNvSpPr/>
      </dsp:nvSpPr>
      <dsp:spPr>
        <a:xfrm rot="10800000">
          <a:off x="2049256" y="1883347"/>
          <a:ext cx="6698384" cy="1448278"/>
        </a:xfrm>
        <a:prstGeom prst="homePlat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51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RussianRail B Pro" pitchFamily="50" charset="-52"/>
            </a:rPr>
            <a:t>При рождении в семье работника компании первого ребёнка предоставляется безвозмездная субсидия по ипотеке за счет собственных средств ОАО «РЖД» в размере стоимости 10 м² общей площади жилого помещения, при рождении второго ребенка — 14 м², при рождении третьего и каждого последующего ребенка — 18 м²</a:t>
          </a:r>
          <a:endParaRPr lang="ru-RU" sz="1500" kern="1200" dirty="0">
            <a:latin typeface="RussianRail B Pro" pitchFamily="50" charset="-52"/>
          </a:endParaRPr>
        </a:p>
      </dsp:txBody>
      <dsp:txXfrm rot="10800000">
        <a:off x="2411325" y="1883347"/>
        <a:ext cx="6336315" cy="1448278"/>
      </dsp:txXfrm>
    </dsp:sp>
    <dsp:sp modelId="{859D93D9-F329-4312-8441-B2B0EA5C9E48}">
      <dsp:nvSpPr>
        <dsp:cNvPr id="0" name=""/>
        <dsp:cNvSpPr/>
      </dsp:nvSpPr>
      <dsp:spPr>
        <a:xfrm>
          <a:off x="1214439" y="1785950"/>
          <a:ext cx="1448278" cy="14482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42BD4-15DC-42C0-9C5B-67809549C3FD}">
      <dsp:nvSpPr>
        <dsp:cNvPr id="0" name=""/>
        <dsp:cNvSpPr/>
      </dsp:nvSpPr>
      <dsp:spPr>
        <a:xfrm rot="10800000">
          <a:off x="2049256" y="3763948"/>
          <a:ext cx="6698384" cy="1448278"/>
        </a:xfrm>
        <a:prstGeom prst="homePlat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51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RussianRail B Pro" pitchFamily="50" charset="-52"/>
            </a:rPr>
            <a:t>При покупке путевки в детский лагерь ОАО «РЖД» ее стоимость для родителей составляет от 15 до 20% от полной.</a:t>
          </a:r>
          <a:endParaRPr lang="ru-RU" sz="1500" kern="1200" dirty="0">
            <a:latin typeface="RussianRail B Pro" pitchFamily="50" charset="-52"/>
          </a:endParaRPr>
        </a:p>
      </dsp:txBody>
      <dsp:txXfrm rot="10800000">
        <a:off x="2411325" y="3763948"/>
        <a:ext cx="6336315" cy="1448278"/>
      </dsp:txXfrm>
    </dsp:sp>
    <dsp:sp modelId="{C8893144-D1AA-4AFC-8BBC-23D1E30DC6E7}">
      <dsp:nvSpPr>
        <dsp:cNvPr id="0" name=""/>
        <dsp:cNvSpPr/>
      </dsp:nvSpPr>
      <dsp:spPr>
        <a:xfrm>
          <a:off x="1325117" y="3763948"/>
          <a:ext cx="1448278" cy="14482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E02A4-B477-4711-942F-24D5701CEBDE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AEF1-3FC6-4ECC-AF12-42B606BA53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0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r>
              <a:rPr lang="ru-RU" altLang="ru-RU" sz="1050" dirty="0" smtClean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  <a:r>
              <a:rPr lang="ru-RU" altLang="ru-RU" sz="1050" baseline="0" dirty="0" smtClean="0">
                <a:latin typeface="Times New Roman" pitchFamily="18" charset="0"/>
                <a:cs typeface="Times New Roman" pitchFamily="18" charset="0"/>
              </a:rPr>
              <a:t> на 01.07.2016  - 96,9%.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Укомплектование 4-х – монтёров пути и 2-х оператор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</a:rPr>
              <a:t>Проблема: Очень низкая заинтересованность людей в вакантных должностях. Квалификация людей интересующихся вакансиями не соответствует требованиям.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Пути решения: 4 монтера пути – будут приняты по вольному найму с дальнейшем обучением на курсах подготовки на профессию с 31.08.2016 года. </a:t>
            </a:r>
          </a:p>
          <a:p>
            <a:pPr algn="just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</a:rPr>
              <a:t> 2 оператора </a:t>
            </a:r>
            <a:r>
              <a:rPr lang="ru-RU" sz="1050" dirty="0" err="1" smtClean="0">
                <a:solidFill>
                  <a:schemeClr val="tx1"/>
                </a:solidFill>
              </a:rPr>
              <a:t>дефектоскопной</a:t>
            </a:r>
            <a:r>
              <a:rPr lang="ru-RU" sz="1050" dirty="0" smtClean="0">
                <a:solidFill>
                  <a:schemeClr val="tx1"/>
                </a:solidFill>
              </a:rPr>
              <a:t> тележки – будут приняты до 15.08.2016 (находятся на мед. комиссии). </a:t>
            </a:r>
            <a:endParaRPr lang="ru-RU" altLang="ru-RU" sz="1050" baseline="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  <a:defRPr/>
            </a:pPr>
            <a:endParaRPr lang="ru-RU" alt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4" name="Номер слайда 1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C13C69-16D6-463E-884F-DE5E17DA4BCB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MEDVEDIK_WORK\RGD\Prezentaciya\Poezd_smoll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0"/>
            <a:ext cx="9151938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cover_2.png"/>
          <p:cNvPicPr>
            <a:picLocks noChangeAspect="1"/>
          </p:cNvPicPr>
          <p:nvPr/>
        </p:nvPicPr>
        <p:blipFill>
          <a:blip r:embed="rId3" cstate="print"/>
          <a:srcRect t="48518"/>
          <a:stretch>
            <a:fillRect/>
          </a:stretch>
        </p:blipFill>
        <p:spPr bwMode="auto">
          <a:xfrm>
            <a:off x="0" y="3481388"/>
            <a:ext cx="914400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103313" y="6315075"/>
            <a:ext cx="6545262" cy="3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300" dirty="0" smtClean="0"/>
              <a:t>06 апреля 2017 года</a:t>
            </a:r>
            <a:endParaRPr lang="ru-RU" sz="1300" dirty="0"/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714348" y="3691598"/>
            <a:ext cx="650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RussianRail B Pro" pitchFamily="50" charset="-52"/>
              </a:rPr>
              <a:t>О целевой подготовке студентов по программе высшего и среднего специального образования</a:t>
            </a:r>
            <a:endParaRPr lang="ru-RU" altLang="ru-RU" sz="1400" b="1" dirty="0">
              <a:solidFill>
                <a:schemeClr val="bg1"/>
              </a:solidFill>
              <a:latin typeface="RussianRail B Pro" pitchFamily="50" charset="-5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66800" y="4543425"/>
            <a:ext cx="60293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altLang="ru-RU" sz="1600" dirty="0">
              <a:latin typeface="Verdana" pitchFamily="34" charset="0"/>
            </a:endParaRPr>
          </a:p>
          <a:p>
            <a:pPr eaLnBrk="1" hangingPunct="1"/>
            <a:r>
              <a:rPr lang="ru-RU" altLang="ru-RU" sz="1600" dirty="0" smtClean="0">
                <a:latin typeface="Verdana" pitchFamily="34" charset="0"/>
              </a:rPr>
              <a:t>Инженер по подготовке кадров</a:t>
            </a:r>
          </a:p>
          <a:p>
            <a:pPr eaLnBrk="1" hangingPunct="1"/>
            <a:r>
              <a:rPr lang="ru-RU" altLang="ru-RU" sz="1600" dirty="0" smtClean="0">
                <a:latin typeface="Verdana" pitchFamily="34" charset="0"/>
              </a:rPr>
              <a:t>Гатчинской дистанции пути</a:t>
            </a:r>
          </a:p>
          <a:p>
            <a:endParaRPr lang="ru-RU" altLang="ru-RU" sz="1600" dirty="0" smtClean="0">
              <a:latin typeface="Verdana" pitchFamily="34" charset="0"/>
            </a:endParaRPr>
          </a:p>
          <a:p>
            <a:r>
              <a:rPr lang="ru-RU" altLang="ru-RU" sz="1600" dirty="0" err="1" smtClean="0">
                <a:latin typeface="Verdana" pitchFamily="34" charset="0"/>
              </a:rPr>
              <a:t>Ревина</a:t>
            </a:r>
            <a:r>
              <a:rPr lang="ru-RU" altLang="ru-RU" sz="1600" dirty="0" smtClean="0">
                <a:latin typeface="Verdana" pitchFamily="34" charset="0"/>
              </a:rPr>
              <a:t> Алёна Игоревна</a:t>
            </a:r>
          </a:p>
          <a:p>
            <a:pPr eaLnBrk="1" hangingPunct="1"/>
            <a:endParaRPr lang="ru-RU" altLang="ru-RU" sz="1600" dirty="0">
              <a:latin typeface="Verdana" pitchFamily="34" charset="0"/>
            </a:endParaRPr>
          </a:p>
          <a:p>
            <a:pPr eaLnBrk="1" hangingPunct="1"/>
            <a:endParaRPr lang="ru-RU" alt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Международное молодежное</a:t>
            </a:r>
          </a:p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 сотрудничество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4929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RussianRail B Pro" pitchFamily="50" charset="-52"/>
              </a:rPr>
              <a:t>Одно из приоритетных направлений молодежной политики ОАО «РЖД»: развитие международного молодежного сотрудничества через укрепление профессиональных, социальных и культурных связей между молодыми российскими железнодорожниками и их зарубежными коллегами.</a:t>
            </a:r>
          </a:p>
        </p:txBody>
      </p:sp>
      <p:pic>
        <p:nvPicPr>
          <p:cNvPr id="10" name="Picture 4" descr="http://www.renaissanceenglish.com/wp-content/uploads/2013/07/ozgec-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71546"/>
            <a:ext cx="3071834" cy="307183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4357694"/>
            <a:ext cx="878687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RussianRail B Pro" pitchFamily="50" charset="-52"/>
              </a:rPr>
              <a:t>      международные молодежные программы по обмену опытом между молодыми специалистами совместно с компаниями Германии, Финляндии и Австрии;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RussianRail B Pro" pitchFamily="50" charset="-52"/>
              </a:rPr>
              <a:t>      обучение по программам MBA в лучших зарубежных </a:t>
            </a:r>
            <a:r>
              <a:rPr lang="ru-RU" sz="1600" b="1" dirty="0" err="1" smtClean="0">
                <a:latin typeface="RussianRail B Pro" pitchFamily="50" charset="-52"/>
              </a:rPr>
              <a:t>бизнес-школах</a:t>
            </a:r>
            <a:r>
              <a:rPr lang="ru-RU" sz="1600" b="1" dirty="0" smtClean="0">
                <a:latin typeface="RussianRail B Pro" pitchFamily="50" charset="-52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RussianRail B Pro" pitchFamily="50" charset="-52"/>
              </a:rPr>
              <a:t>      ознакомительные стажировки на объектах зарубежных железнодорожных компаний;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RussianRail B Pro" pitchFamily="50" charset="-52"/>
              </a:rPr>
              <a:t>      участие в работе Международного союза железных дорог.</a:t>
            </a:r>
            <a:endParaRPr lang="ru-RU" sz="1600" b="1" i="1" u="sng" dirty="0">
              <a:solidFill>
                <a:schemeClr val="tx1"/>
              </a:solidFill>
              <a:latin typeface="RussianRail B Pro" pitchFamily="50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Молодые специалисты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928670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RussianRail B Pro" pitchFamily="50" charset="-52"/>
              </a:rPr>
              <a:t>Согласно положения ОАО «РЖД» №ОКТ-1545/</a:t>
            </a:r>
            <a:r>
              <a:rPr lang="ru-RU" dirty="0" err="1" smtClean="0">
                <a:solidFill>
                  <a:srgbClr val="FF0000"/>
                </a:solidFill>
                <a:latin typeface="RussianRail B Pro" pitchFamily="50" charset="-52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RussianRail B Pro" pitchFamily="50" charset="-52"/>
              </a:rPr>
              <a:t> от 30.06.2014г. статус «молодого специалиста» присваивается: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RussianRail B Pro" pitchFamily="50" charset="-52"/>
              </a:rPr>
              <a:t>Работнику – выпускнику образовательной организации высшего или среднего профессионального образования очной формы обучения;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RussianRail B Pro" pitchFamily="50" charset="-52"/>
              </a:rPr>
              <a:t>Возраст работника – до 30 лет;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RussianRail B Pro" pitchFamily="50" charset="-52"/>
              </a:rPr>
              <a:t>Работник принят на работу в ОАО «РЖД» впервые после окончания учебы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latin typeface="RussianRail B Pro" pitchFamily="50" charset="-52"/>
              </a:rPr>
              <a:t>В течении 3 месяцев после окончания обучения в образовательной организации на основе договора о целевой подготовке специалиста;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latin typeface="RussianRail B Pro" pitchFamily="50" charset="-52"/>
              </a:rPr>
              <a:t>В течении 3 месяцев после окончания обучения на основании направления на работу,  выданного образовательной организацией по заявке подразделения ОАО «РЖД»;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latin typeface="RussianRail B Pro" pitchFamily="50" charset="-52"/>
              </a:rPr>
              <a:t>Другие выпускники, принятые на работу в ОАО «РЖД» в год окончания учебы в образовательной организации по профилю образования с учетом потребности подразделения ОАО «РЖД» в данной специальности.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Молодые специалисты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928670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RussianRail B Pro" pitchFamily="50" charset="-52"/>
              </a:rPr>
              <a:t>Статус «молодого специалиста» даёт следующие преимущества: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RussianRail B Pro" pitchFamily="50" charset="-52"/>
              </a:rPr>
              <a:t>Выгодные условия для приобретения жилья по ипотеке (корпоративная поддержка по улучшению жилищных условий);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RussianRail B Pro" pitchFamily="50" charset="-52"/>
              </a:rPr>
              <a:t>«Подъемные» при устройстве на работу в размере месячного оклада;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RussianRail B Pro" pitchFamily="50" charset="-52"/>
              </a:rPr>
              <a:t>С Вами проводится работа, направленная на постоянное повышение квалификации,  производится Ваша оценка. Строится План развития карьеры;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RussianRail B Pro" pitchFamily="50" charset="-52"/>
              </a:rPr>
              <a:t>При переезде в другую местность все расходы (на всю семью) связанные с переездом в другую местность ОАО «РЖД» берет на себя.</a:t>
            </a:r>
          </a:p>
          <a:p>
            <a:pPr algn="just"/>
            <a:endParaRPr lang="ru-RU" dirty="0" smtClean="0">
              <a:solidFill>
                <a:srgbClr val="FF0000"/>
              </a:solidFill>
              <a:latin typeface="RussianRail B Pro" pitchFamily="50" charset="-52"/>
            </a:endParaRPr>
          </a:p>
        </p:txBody>
      </p:sp>
      <p:pic>
        <p:nvPicPr>
          <p:cNvPr id="6" name="Picture 2" descr="http://kzd.rzd.ru/dbmm/images/40/7894/27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11272"/>
            <a:ext cx="2786082" cy="2089562"/>
          </a:xfrm>
          <a:prstGeom prst="rect">
            <a:avLst/>
          </a:prstGeom>
          <a:noFill/>
        </p:spPr>
      </p:pic>
      <p:pic>
        <p:nvPicPr>
          <p:cNvPr id="9217" name="Picture 1" descr="C:\Users\PCH24_GajdajAI\Desktop\фото пгупс\e29e324ad7eebea39ec0545c0e34fd44_745_0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576796"/>
            <a:ext cx="3752378" cy="1924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Слет Молодых специалистов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CH24_GajdajAI\Desktop\алена\молодые специалисты\Петрусь А.Е\Петрусь А.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18091" y="-332263"/>
            <a:ext cx="5764942" cy="814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Гатчинская дистанция пути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CH24_GajdajAI\Desktop\алена\тех. учеба\2017\1 квартал\02\ФОТО\видео\IMG-20170210-WA0003.jpg"/>
          <p:cNvPicPr>
            <a:picLocks noChangeAspect="1" noChangeArrowheads="1"/>
          </p:cNvPicPr>
          <p:nvPr/>
        </p:nvPicPr>
        <p:blipFill>
          <a:blip r:embed="rId5"/>
          <a:srcRect l="7401" r="11659"/>
          <a:stretch>
            <a:fillRect/>
          </a:stretch>
        </p:blipFill>
        <p:spPr bwMode="auto">
          <a:xfrm>
            <a:off x="6286512" y="1000108"/>
            <a:ext cx="2714644" cy="200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000108"/>
            <a:ext cx="614711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6429388" y="3000372"/>
          <a:ext cx="2214578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7" imgW="8772457" imgH="14716125" progId="AcroExch.Document.11">
                  <p:embed/>
                </p:oleObj>
              </mc:Choice>
              <mc:Fallback>
                <p:oleObj name="Acrobat Document" r:id="rId7" imgW="8772457" imgH="14716125" progId="AcroExch.Document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3000372"/>
                        <a:ext cx="2214578" cy="2786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4643446"/>
            <a:ext cx="842965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RussianRail B Pro" pitchFamily="50" charset="-52"/>
              </a:rPr>
              <a:t>В дистанции сегодня работает стабильный, дружный и трудолюбивый коллектив профессионалов, который нацелен на повышение качества путевого хозяйства, с успехом решающий возложенные на него задачи по текущему содержанию, ремонту и модернизации железнодорожного пути.</a:t>
            </a:r>
            <a:endParaRPr lang="ru-RU" b="1" dirty="0">
              <a:latin typeface="RussianRail B Pro" pitchFamily="50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Социальная поддержка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-571536" y="1000108"/>
          <a:ext cx="1007275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Контакты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64331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RussianRail B Pro" pitchFamily="50" charset="-52"/>
              </a:rPr>
              <a:t>Гатчинская дистанция пути с радостью готова принять новичков в свой дружный коллектив!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7" name="Picture 4" descr="http://nsgrf.ru/upload/image/PGU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2928894" cy="1856342"/>
          </a:xfrm>
          <a:prstGeom prst="rect">
            <a:avLst/>
          </a:prstGeom>
          <a:noFill/>
        </p:spPr>
      </p:pic>
      <p:pic>
        <p:nvPicPr>
          <p:cNvPr id="9" name="Picture 6" descr="http://spb.ros-spravka.ru/upload/resize_cache/iblock/b5e/296_296_1/21194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736"/>
            <a:ext cx="3215126" cy="18573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143512"/>
            <a:ext cx="5786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По вопросам трудоустройства и получения целевого направления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обращаться по адресу: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г. Гатчина, ул.Карла Маркса, дом 1.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Отдел по управлению персоналом.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Тел .: </a:t>
            </a:r>
            <a:r>
              <a:rPr lang="ru-RU" sz="1200" b="1" dirty="0" smtClean="0"/>
              <a:t>(8</a:t>
            </a:r>
            <a:r>
              <a:rPr lang="de-DE" sz="1200" b="1" dirty="0" smtClean="0"/>
              <a:t>1</a:t>
            </a:r>
            <a:r>
              <a:rPr lang="en-US" sz="1200" b="1" dirty="0" smtClean="0"/>
              <a:t>3</a:t>
            </a:r>
            <a:r>
              <a:rPr lang="ru-RU" sz="1200" b="1" dirty="0" smtClean="0"/>
              <a:t>-</a:t>
            </a:r>
            <a:r>
              <a:rPr lang="en-US" sz="1200" b="1" dirty="0" smtClean="0"/>
              <a:t>71</a:t>
            </a:r>
            <a:r>
              <a:rPr lang="de-DE" sz="1200" b="1" dirty="0" smtClean="0"/>
              <a:t>) </a:t>
            </a:r>
            <a:r>
              <a:rPr lang="en-US" sz="1200" b="1" dirty="0" smtClean="0"/>
              <a:t>9-03-05 </a:t>
            </a:r>
            <a:endParaRPr lang="ru-RU" sz="1200" b="1" dirty="0" smtClean="0"/>
          </a:p>
          <a:p>
            <a:r>
              <a:rPr lang="ru-RU" sz="1200" b="1" dirty="0" smtClean="0">
                <a:solidFill>
                  <a:schemeClr val="tx1"/>
                </a:solidFill>
              </a:rPr>
              <a:t>Тел.:  +7921-747-69-33 Сергей Викторович Цыплаков, заместитель начальника Гатчинской дистанции пути по кадрам и социальным вопросам</a:t>
            </a:r>
          </a:p>
        </p:txBody>
      </p:sp>
      <p:pic>
        <p:nvPicPr>
          <p:cNvPr id="10" name="Рисунок 9" descr="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428736"/>
            <a:ext cx="2857520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ОАО «РЖД»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1643050"/>
            <a:ext cx="850112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kern="600" dirty="0" smtClean="0"/>
              <a:t>ОАО «РЖД» – </a:t>
            </a:r>
            <a:r>
              <a:rPr lang="ru-RU" b="1" kern="200" dirty="0" smtClean="0"/>
              <a:t>узнаваемый</a:t>
            </a:r>
            <a:r>
              <a:rPr lang="ru-RU" b="1" kern="600" dirty="0" smtClean="0"/>
              <a:t> российский бренд,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kern="600" dirty="0" smtClean="0"/>
              <a:t>основа национальной транспортной системы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В 2017 году Российские Железные Дороги отметят 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180-летие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Мы предлагаем работу для тех, кто хочет проявить свой талант, получить полезный опыт и развиться профессионально.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Мы решаем масштабные,  амбициозные и интересные задачи!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ОАО «РЖД»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428596" y="1071546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Целевое обучение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142984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RussianRail B Pro" pitchFamily="50" charset="-52"/>
              </a:rPr>
              <a:t>Целевое обучение (целевая подготовка) </a:t>
            </a:r>
            <a:r>
              <a:rPr lang="ru-RU" dirty="0" smtClean="0">
                <a:latin typeface="RussianRail B Pro" pitchFamily="50" charset="-52"/>
              </a:rPr>
              <a:t>– это возможность построения профессиональной карьеры по выбранному направлению подготовки или специальности ВУЗа на основе договорных отношений с организацией (работодателем).</a:t>
            </a:r>
            <a:endParaRPr lang="ru-RU" dirty="0">
              <a:latin typeface="RussianRail B Pro" pitchFamily="50" charset="-52"/>
            </a:endParaRPr>
          </a:p>
        </p:txBody>
      </p:sp>
      <p:pic>
        <p:nvPicPr>
          <p:cNvPr id="19457" name="Picture 1" descr="C:\Users\PCH24_GajdajAI\Desktop\фото пгупс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43182"/>
            <a:ext cx="5572164" cy="371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PCH24_GajdajAI\Desktop\фото пгупс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285992"/>
            <a:ext cx="2857520" cy="190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PCH24_GajdajAI\Desktop\фото пгупс\studenty_25_01_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0695" y="4143380"/>
            <a:ext cx="3393305" cy="226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Целевое обучение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142984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RussianRail B Pro" pitchFamily="50" charset="-52"/>
              </a:rPr>
              <a:t>Что вы приобретаете, заключив с ОАО «РЖД» договор о целевой подготовке?</a:t>
            </a:r>
          </a:p>
          <a:p>
            <a:pPr algn="just"/>
            <a:r>
              <a:rPr lang="ru-RU" dirty="0" smtClean="0">
                <a:latin typeface="RussianRail B Pro" pitchFamily="50" charset="-52"/>
              </a:rPr>
              <a:t>1. Возможность бесплатно получить высшее/среднее специальное образование;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RussianRail B Pro" pitchFamily="50" charset="-52"/>
              </a:rPr>
              <a:t>Проходить производственную практику от учебного заведения не сталкиваясь с проблемой поиска предприятия, готового Вас принять;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RussianRail B Pro" pitchFamily="50" charset="-52"/>
              </a:rPr>
              <a:t> Возмещение за прохождение медицинского осмотра;</a:t>
            </a:r>
          </a:p>
          <a:p>
            <a:pPr marL="342900" indent="-342900" algn="just">
              <a:buAutoNum type="arabicPeriod" startAt="2"/>
            </a:pPr>
            <a:r>
              <a:rPr lang="ru-RU" dirty="0" smtClean="0">
                <a:latin typeface="RussianRail B Pro" pitchFamily="50" charset="-52"/>
              </a:rPr>
              <a:t>Гарантию трудоустройства после окончания учебного заведения.</a:t>
            </a:r>
          </a:p>
        </p:txBody>
      </p:sp>
      <p:pic>
        <p:nvPicPr>
          <p:cNvPr id="6" name="Picture 4" descr="C:\Users\1\Documents\Галина Казарина\Дни информирования\2 Второй ДИ\Информационные продукты\Рисунки для презентации\вс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230688"/>
            <a:ext cx="85201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Целевое обучение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357299"/>
            <a:ext cx="5429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Гатчинская дистанция пути предлагает выпускникам целевые направления для поступления в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Петербургский государственный университет путей сообщения имени Императора Александра </a:t>
            </a:r>
            <a:r>
              <a:rPr lang="en-US" b="1" u="sng" dirty="0" smtClean="0">
                <a:solidFill>
                  <a:srgbClr val="C00000"/>
                </a:solidFill>
              </a:rPr>
              <a:t>I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Санкт-Петербургский техникум железнодорожного транспорта 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 специальности: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«Строительство железных дорог, мостов и транспортных тоннелей»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4" descr="http://nsgrf.ru/upload/image/PGU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357298"/>
            <a:ext cx="3357554" cy="2128028"/>
          </a:xfrm>
          <a:prstGeom prst="rect">
            <a:avLst/>
          </a:prstGeom>
          <a:noFill/>
        </p:spPr>
      </p:pic>
      <p:pic>
        <p:nvPicPr>
          <p:cNvPr id="9" name="Picture 6" descr="http://spb.ros-spravka.ru/upload/resize_cache/iblock/b5e/296_296_1/21194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058" y="3571876"/>
            <a:ext cx="3338784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Документы для поступления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92867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RussianRail A Pro" pitchFamily="50" charset="-52"/>
              </a:rPr>
              <a:t>Лица, поступающие на целевые места, при подаче заявления представляют </a:t>
            </a:r>
            <a:r>
              <a:rPr lang="ru-RU" sz="1600" dirty="0" smtClean="0">
                <a:solidFill>
                  <a:srgbClr val="FF0000"/>
                </a:solidFill>
                <a:latin typeface="RussianRail A Pro" pitchFamily="50" charset="-52"/>
              </a:rPr>
              <a:t>оригиналы документа</a:t>
            </a:r>
            <a:r>
              <a:rPr lang="ru-RU" sz="1600" dirty="0" smtClean="0">
                <a:latin typeface="RussianRail A Pro" pitchFamily="50" charset="-52"/>
              </a:rPr>
              <a:t> государственного образца об образовании, целевое направление и копию медицинской справки.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71502" y="1928802"/>
            <a:ext cx="9215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RussianRail A Pro" pitchFamily="50" charset="-52"/>
                <a:cs typeface="Arial" pitchFamily="34" charset="0"/>
              </a:rPr>
              <a:t>Минимальное количество баллов, </a:t>
            </a:r>
            <a:endParaRPr lang="ru-RU" sz="1600" dirty="0" smtClean="0">
              <a:latin typeface="RussianRail A Pro" pitchFamily="50" charset="-52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RussianRail A Pro" pitchFamily="50" charset="-52"/>
                <a:cs typeface="Arial" pitchFamily="34" charset="0"/>
              </a:rPr>
              <a:t>подтверждающее успешное прохождение вступительных испытаний </a:t>
            </a:r>
            <a:br>
              <a:rPr lang="ru-RU" sz="1600" b="1" dirty="0" smtClean="0">
                <a:latin typeface="RussianRail A Pro" pitchFamily="50" charset="-52"/>
                <a:cs typeface="Arial" pitchFamily="34" charset="0"/>
              </a:rPr>
            </a:br>
            <a:r>
              <a:rPr lang="ru-RU" sz="1600" b="1" dirty="0" smtClean="0">
                <a:latin typeface="RussianRail A Pro" pitchFamily="50" charset="-52"/>
                <a:cs typeface="Arial" pitchFamily="34" charset="0"/>
              </a:rPr>
              <a:t>на специальности и направления по общеобразовательным предметам </a:t>
            </a:r>
            <a:br>
              <a:rPr lang="ru-RU" sz="1600" b="1" dirty="0" smtClean="0">
                <a:latin typeface="RussianRail A Pro" pitchFamily="50" charset="-52"/>
                <a:cs typeface="Arial" pitchFamily="34" charset="0"/>
              </a:rPr>
            </a:br>
            <a:r>
              <a:rPr lang="ru-RU" sz="1600" b="1" dirty="0" smtClean="0">
                <a:latin typeface="RussianRail A Pro" pitchFamily="50" charset="-52"/>
                <a:cs typeface="Arial" pitchFamily="34" charset="0"/>
              </a:rPr>
              <a:t>(на все формы обучения) (ПГУПС)</a:t>
            </a:r>
            <a:endParaRPr lang="ru-RU" sz="1600" dirty="0">
              <a:latin typeface="RussianRail A Pro" pitchFamily="50" charset="-52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3571876"/>
          <a:ext cx="8215338" cy="2849516"/>
        </p:xfrm>
        <a:graphic>
          <a:graphicData uri="http://schemas.openxmlformats.org/drawingml/2006/table">
            <a:tbl>
              <a:tblPr/>
              <a:tblGrid>
                <a:gridCol w="4824031"/>
                <a:gridCol w="1010457"/>
                <a:gridCol w="1618837"/>
                <a:gridCol w="762013"/>
              </a:tblGrid>
              <a:tr h="712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Специальность / направление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3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Строительство железных дорог, мостов и транспортных тоннелей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23.05.06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5263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Целевое обучение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C:\Users\PCH24_GajdajAI\Desktop\фото пгупс\391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5156427" cy="3429024"/>
          </a:xfrm>
          <a:prstGeom prst="rect">
            <a:avLst/>
          </a:prstGeom>
          <a:noFill/>
        </p:spPr>
      </p:pic>
      <p:pic>
        <p:nvPicPr>
          <p:cNvPr id="38915" name="Picture 3" descr="C:\Users\PCH24_GajdajAI\Desktop\фото пгупс\46092965-Международный-многонациональная-обмен-студентами,-счастливые-студенты,-представляющие-свои-страны-с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071546"/>
            <a:ext cx="3536181" cy="2357454"/>
          </a:xfrm>
          <a:prstGeom prst="rect">
            <a:avLst/>
          </a:prstGeom>
          <a:noFill/>
        </p:spPr>
      </p:pic>
      <p:pic>
        <p:nvPicPr>
          <p:cNvPr id="38916" name="Picture 4" descr="C:\Users\PCH24_GajdajAI\Desktop\фото пгупс\11059993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000504"/>
            <a:ext cx="4594391" cy="2603488"/>
          </a:xfrm>
          <a:prstGeom prst="rect">
            <a:avLst/>
          </a:prstGeom>
          <a:noFill/>
        </p:spPr>
      </p:pic>
      <p:pic>
        <p:nvPicPr>
          <p:cNvPr id="38917" name="Picture 5" descr="C:\Users\PCH24_GajdajAI\Desktop\фото пгупс\DSC_00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786190"/>
            <a:ext cx="3947352" cy="2633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sz="2800" b="1" dirty="0" smtClean="0">
                <a:solidFill>
                  <a:srgbClr val="990000"/>
                </a:solidFill>
                <a:latin typeface="RussianRail B Pro" pitchFamily="50" charset="-52"/>
              </a:rPr>
              <a:t>Целевое обучение</a:t>
            </a: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74" name="Picture 4" descr="рж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6632575"/>
            <a:ext cx="5032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Users\PCH24_GajdajAI\Desktop\фото пгупс\1_dba055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572560" cy="5488820"/>
          </a:xfrm>
          <a:prstGeom prst="rect">
            <a:avLst/>
          </a:prstGeom>
          <a:noFill/>
        </p:spPr>
      </p:pic>
      <p:pic>
        <p:nvPicPr>
          <p:cNvPr id="10" name="Picture 1" descr="C:\Users\PCH24_GajdajAI\Desktop\фото пгупс\e29e324ad7eebea39ec0545c0e34fd44_745_0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2" y="1071546"/>
            <a:ext cx="2571736" cy="1318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1832</Words>
  <Application>Microsoft Office PowerPoint</Application>
  <PresentationFormat>Экран (4:3)</PresentationFormat>
  <Paragraphs>175</Paragraphs>
  <Slides>16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Гайдай Алёна Игоревна</dc:creator>
  <cp:lastModifiedBy>Елена</cp:lastModifiedBy>
  <cp:revision>20</cp:revision>
  <dcterms:created xsi:type="dcterms:W3CDTF">2017-04-05T16:32:35Z</dcterms:created>
  <dcterms:modified xsi:type="dcterms:W3CDTF">2017-04-17T21:08:18Z</dcterms:modified>
</cp:coreProperties>
</file>