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0"/>
  </p:notesMasterIdLst>
  <p:handoutMasterIdLst>
    <p:handoutMasterId r:id="rId21"/>
  </p:handoutMasterIdLst>
  <p:sldIdLst>
    <p:sldId id="411" r:id="rId2"/>
    <p:sldId id="470" r:id="rId3"/>
    <p:sldId id="483" r:id="rId4"/>
    <p:sldId id="482" r:id="rId5"/>
    <p:sldId id="484" r:id="rId6"/>
    <p:sldId id="479" r:id="rId7"/>
    <p:sldId id="481" r:id="rId8"/>
    <p:sldId id="468" r:id="rId9"/>
    <p:sldId id="444" r:id="rId10"/>
    <p:sldId id="471" r:id="rId11"/>
    <p:sldId id="472" r:id="rId12"/>
    <p:sldId id="473" r:id="rId13"/>
    <p:sldId id="474" r:id="rId14"/>
    <p:sldId id="475" r:id="rId15"/>
    <p:sldId id="477" r:id="rId16"/>
    <p:sldId id="478" r:id="rId17"/>
    <p:sldId id="466" r:id="rId18"/>
    <p:sldId id="480" r:id="rId19"/>
  </p:sldIdLst>
  <p:sldSz cx="9144000" cy="5143500" type="screen16x9"/>
  <p:notesSz cx="6761163" cy="9942513"/>
  <p:custDataLst>
    <p:tags r:id="rId2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E2"/>
    <a:srgbClr val="004F8A"/>
    <a:srgbClr val="FF0000"/>
    <a:srgbClr val="003DB8"/>
    <a:srgbClr val="009E47"/>
    <a:srgbClr val="33CC33"/>
    <a:srgbClr val="BBE0E3"/>
    <a:srgbClr val="002774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21" autoAdjust="0"/>
  </p:normalViewPr>
  <p:slideViewPr>
    <p:cSldViewPr>
      <p:cViewPr varScale="1">
        <p:scale>
          <a:sx n="164" d="100"/>
          <a:sy n="164" d="100"/>
        </p:scale>
        <p:origin x="-490" y="-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C3B01-30AC-4281-85C6-0262FC4E226A}" type="datetimeFigureOut">
              <a:rPr lang="ru-RU" smtClean="0"/>
              <a:pPr/>
              <a:t>20.06.2024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5BAB6-8BB4-4C21-A6A8-6A7A9B8A5D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7941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03A513E-4D17-477E-8681-CF45D165B0A0}" type="datetimeFigureOut">
              <a:rPr lang="ru-RU"/>
              <a:pPr>
                <a:defRPr/>
              </a:pPr>
              <a:t>20.06.2024</a:t>
            </a:fld>
            <a:endParaRPr lang="ru-RU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263" y="746125"/>
            <a:ext cx="662463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7B309-7E1A-4535-8A2D-A4AB677C32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754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B4AC9-099D-495D-AD62-058C553FA6C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60719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DE423-D4B5-4E20-B064-DD253815EE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68017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50B47-A63E-48AD-9434-B8F2522403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11945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>
            <a:extLst>
              <a:ext uri="{FF2B5EF4-FFF2-40B4-BE49-F238E27FC236}">
                <a16:creationId xmlns="" xmlns:a16="http://schemas.microsoft.com/office/drawing/2014/main" id="{3E02EBB0-15BB-41C4-B951-56DD18C5B9C2}"/>
              </a:ext>
            </a:extLst>
          </p:cNvPr>
          <p:cNvSpPr/>
          <p:nvPr userDrawn="1"/>
        </p:nvSpPr>
        <p:spPr>
          <a:xfrm flipH="1">
            <a:off x="-235027" y="68852"/>
            <a:ext cx="988813" cy="853252"/>
          </a:xfrm>
          <a:prstGeom prst="parallelogram">
            <a:avLst>
              <a:gd name="adj" fmla="val 953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25" tIns="32662" rIns="65325" bIns="32662" rtlCol="0" anchor="ctr"/>
          <a:lstStyle/>
          <a:p>
            <a:pPr algn="ctr"/>
            <a:endParaRPr lang="ru-RU" sz="1300">
              <a:solidFill>
                <a:prstClr val="white"/>
              </a:solidFill>
            </a:endParaRPr>
          </a:p>
        </p:txBody>
      </p:sp>
      <p:sp>
        <p:nvSpPr>
          <p:cNvPr id="7" name="Параллелограмм 6">
            <a:extLst>
              <a:ext uri="{FF2B5EF4-FFF2-40B4-BE49-F238E27FC236}">
                <a16:creationId xmlns="" xmlns:a16="http://schemas.microsoft.com/office/drawing/2014/main" id="{5B435CB5-F5E3-4F25-A48E-B49748840E97}"/>
              </a:ext>
            </a:extLst>
          </p:cNvPr>
          <p:cNvSpPr/>
          <p:nvPr userDrawn="1"/>
        </p:nvSpPr>
        <p:spPr>
          <a:xfrm flipH="1">
            <a:off x="-350707" y="0"/>
            <a:ext cx="988813" cy="853252"/>
          </a:xfrm>
          <a:prstGeom prst="parallelogram">
            <a:avLst>
              <a:gd name="adj" fmla="val 95335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25" tIns="32662" rIns="65325" bIns="32662" rtlCol="0" anchor="ctr"/>
          <a:lstStyle/>
          <a:p>
            <a:pPr algn="ctr"/>
            <a:endParaRPr lang="ru-RU" sz="1300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="" xmlns:a16="http://schemas.microsoft.com/office/drawing/2014/main" id="{B6477F33-4EFB-465A-988D-39C269111A87}"/>
              </a:ext>
            </a:extLst>
          </p:cNvPr>
          <p:cNvSpPr/>
          <p:nvPr userDrawn="1"/>
        </p:nvSpPr>
        <p:spPr>
          <a:xfrm flipH="1" flipV="1">
            <a:off x="0" y="5"/>
            <a:ext cx="644386" cy="644367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25" tIns="32662" rIns="65325" bIns="32662" rtlCol="0" anchor="ctr"/>
          <a:lstStyle/>
          <a:p>
            <a:pPr algn="ctr"/>
            <a:endParaRPr lang="ru-RU" sz="1300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DA066C5-EDB0-4C34-9DDD-627374CBA2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570" y="181118"/>
            <a:ext cx="511441" cy="46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1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BE424-0B3B-4854-9BED-1DE9CF4B18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05040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937C7-45E3-42D4-B6DF-670776AD83F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64777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042396-4811-4D01-93BE-B400DB2BD6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35627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A79BA-919D-491A-A838-BF1FDE80EF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66525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06DDC-2877-4D5E-A6B5-68171E5E20C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564101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64488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03F4A-592C-4031-AA8E-EB9760AB821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30666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2CEF8-7575-4FD8-8AC4-3C454B60E53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62068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11593E-58F8-43F1-A6A2-1B3333D339C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50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spd="med">
    <p:fad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eq=doc&amp;base=LAW&amp;n=447215&amp;dst=10001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eq=doc&amp;base=LAW&amp;n=474214&amp;dst=100006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LAW&amp;n=475036&amp;dst=100603" TargetMode="External"/><Relationship Id="rId2" Type="http://schemas.openxmlformats.org/officeDocument/2006/relationships/hyperlink" Target="https://login.consultant.ru/link/?req=doc&amp;base=LAW&amp;n=474214&amp;dst=100006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LAW&amp;n=475036&amp;dst=100603" TargetMode="External"/><Relationship Id="rId2" Type="http://schemas.openxmlformats.org/officeDocument/2006/relationships/hyperlink" Target="https://login.consultant.ru/link/?req=doc&amp;base=LAW&amp;n=474214&amp;dst=100006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eq=doc&amp;base=LAW&amp;n=447215&amp;dst=10032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87A82C8-E33E-4072-8685-6C7E0A5F97CA}"/>
              </a:ext>
            </a:extLst>
          </p:cNvPr>
          <p:cNvSpPr txBox="1"/>
          <p:nvPr/>
        </p:nvSpPr>
        <p:spPr>
          <a:xfrm>
            <a:off x="792161" y="267494"/>
            <a:ext cx="78672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Poboto mono"/>
              </a:rPr>
              <a:t>Комитет общего и профессионального образования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Poboto mono"/>
              </a:rPr>
              <a:t>Ленинградской области</a:t>
            </a:r>
            <a:endParaRPr lang="ru-RU" sz="1300" dirty="0">
              <a:solidFill>
                <a:schemeClr val="tx2">
                  <a:lumMod val="75000"/>
                </a:schemeClr>
              </a:solidFill>
              <a:latin typeface="Poboto mono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395536" y="915566"/>
            <a:ext cx="8280920" cy="352839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000" dirty="0" smtClean="0">
              <a:solidFill>
                <a:srgbClr val="002774"/>
              </a:solidFill>
              <a:latin typeface="Poboto mono"/>
            </a:endParaRPr>
          </a:p>
          <a:p>
            <a:endParaRPr lang="ru-RU" sz="2000" dirty="0"/>
          </a:p>
          <a:p>
            <a:r>
              <a:rPr lang="ru-RU" sz="2000" b="1" dirty="0">
                <a:solidFill>
                  <a:srgbClr val="002774"/>
                </a:solidFill>
              </a:rPr>
              <a:t> </a:t>
            </a:r>
            <a:r>
              <a:rPr lang="ru-RU" sz="2000" b="1" dirty="0" smtClean="0">
                <a:solidFill>
                  <a:srgbClr val="002774"/>
                </a:solidFill>
                <a:latin typeface="Poboto"/>
              </a:rPr>
              <a:t>О выдаче аттестатов о среднем общем образовании </a:t>
            </a:r>
            <a:endParaRPr lang="ru-RU" sz="2000" b="1" dirty="0" smtClean="0">
              <a:solidFill>
                <a:srgbClr val="002774"/>
              </a:solidFill>
              <a:latin typeface="Poboto"/>
            </a:endParaRPr>
          </a:p>
          <a:p>
            <a:r>
              <a:rPr lang="ru-RU" sz="2000" b="1" dirty="0" smtClean="0">
                <a:solidFill>
                  <a:srgbClr val="002774"/>
                </a:solidFill>
                <a:latin typeface="Poboto"/>
              </a:rPr>
              <a:t>в </a:t>
            </a:r>
            <a:r>
              <a:rPr lang="ru-RU" sz="2000" b="1" dirty="0">
                <a:solidFill>
                  <a:srgbClr val="002774"/>
                </a:solidFill>
                <a:latin typeface="Poboto"/>
              </a:rPr>
              <a:t>2024 </a:t>
            </a:r>
            <a:r>
              <a:rPr lang="ru-RU" sz="2000" b="1" dirty="0" smtClean="0">
                <a:solidFill>
                  <a:srgbClr val="002774"/>
                </a:solidFill>
                <a:latin typeface="Poboto"/>
              </a:rPr>
              <a:t>году.</a:t>
            </a:r>
          </a:p>
          <a:p>
            <a:r>
              <a:rPr lang="ru-RU" sz="2000" b="1" dirty="0" smtClean="0">
                <a:solidFill>
                  <a:srgbClr val="002774"/>
                </a:solidFill>
                <a:latin typeface="Poboto"/>
              </a:rPr>
              <a:t>О пересдаче ЕГЭ 4 и 5 июля 2024 года</a:t>
            </a:r>
            <a:endParaRPr lang="ru-RU" sz="2000" b="1" dirty="0">
              <a:solidFill>
                <a:srgbClr val="002774"/>
              </a:solidFill>
              <a:latin typeface="Poboto"/>
            </a:endParaRPr>
          </a:p>
          <a:p>
            <a:pPr fontAlgn="auto">
              <a:spcAft>
                <a:spcPts val="0"/>
              </a:spcAft>
            </a:pPr>
            <a:endParaRPr lang="ru-RU" sz="1000" dirty="0" smtClean="0">
              <a:solidFill>
                <a:srgbClr val="002774"/>
              </a:solidFill>
              <a:latin typeface="Poboto mono"/>
            </a:endParaRPr>
          </a:p>
          <a:p>
            <a:pPr fontAlgn="auto">
              <a:spcAft>
                <a:spcPts val="0"/>
              </a:spcAft>
            </a:pPr>
            <a:endParaRPr lang="ru-RU" sz="10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000" dirty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31369002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pPr algn="l"/>
            <a:r>
              <a:rPr lang="ru-RU" sz="1400" dirty="0"/>
              <a:t>5. </a:t>
            </a:r>
            <a:r>
              <a:rPr lang="ru-RU" sz="1400" dirty="0">
                <a:hlinkClick r:id="rId2"/>
              </a:rPr>
              <a:t>Дополнить</a:t>
            </a:r>
            <a:r>
              <a:rPr lang="ru-RU" sz="1400" dirty="0"/>
              <a:t> пунктами 97(1) - 97(3) следующего содержания:</a:t>
            </a:r>
          </a:p>
          <a:p>
            <a:pPr algn="l"/>
            <a:r>
              <a:rPr lang="ru-RU" sz="1400" b="1" dirty="0"/>
              <a:t>"97(1). </a:t>
            </a:r>
            <a:r>
              <a:rPr lang="ru-RU" sz="1400" dirty="0"/>
              <a:t>Участники ГИА вправе в дополнительные дни по своему желанию один раз пересдать ЕГЭ по одному учебному предмету по своему выбору из числа учебных предметов, сданных в текущем году (году сдачи экзамена), а также из числа учебных предметов, сданных в X классе в случае, установленном абзацем первым пункта 8 Порядка.</a:t>
            </a:r>
          </a:p>
          <a:p>
            <a:pPr algn="l"/>
            <a:r>
              <a:rPr lang="ru-RU" sz="1400" dirty="0"/>
              <a:t>В случае если участник ГИА изъявил желание в дополнительные дни пересдать ЕГЭ по математике, сданный в текущем году (году сдачи экзамена) или сданный в X классе в случае, установленном абзацем первым пункта 8 Порядка, участник ГИА вправе изменить сданный уровень ЕГЭ по математике.</a:t>
            </a:r>
          </a:p>
          <a:p>
            <a:pPr algn="l"/>
            <a:r>
              <a:rPr lang="ru-RU" sz="1400" b="1" dirty="0"/>
              <a:t>97(2). </a:t>
            </a:r>
            <a:r>
              <a:rPr lang="ru-RU" sz="1400" dirty="0"/>
              <a:t>Участники ГИА, указанные в пункте 97(1) Порядка, подают в ГЭК заявления с указанием пересдаваемого учебного предмета ЕГЭ.</a:t>
            </a:r>
          </a:p>
          <a:p>
            <a:pPr algn="l"/>
            <a:r>
              <a:rPr lang="ru-RU" sz="1400" dirty="0"/>
              <a:t>В случае пересдачи участниками ГИА, указанными в абзаце втором пункта 97(1) Порядка, ЕГЭ по математике в заявлении указывается также уровень (базовый или профильный) пересдаваемого ЕГЭ по математике.</a:t>
            </a:r>
          </a:p>
          <a:p>
            <a:pPr algn="l"/>
            <a:r>
              <a:rPr lang="ru-RU" sz="1400" dirty="0"/>
              <a:t>Указанные заявления подаются участниками ГИА не ранее шести рабочих дней и не позднее двух рабочих дней до дня экзамена, пересдаваемого в дополнительный день.</a:t>
            </a:r>
          </a:p>
          <a:p>
            <a:pPr algn="l"/>
            <a:r>
              <a:rPr lang="ru-RU" sz="1400" b="1" dirty="0"/>
              <a:t>97(3). </a:t>
            </a:r>
            <a:r>
              <a:rPr lang="ru-RU" sz="1400" dirty="0"/>
              <a:t>В случаях, установленных пунктом 97(1) Порядка, предыдущий результат ЕГЭ по пересдаваемому учебному предмету, полученный участником ГИА в текущем году (году сдачи экзамена) (полученный в X классе в случае, установленном абзацем первым пункта 8 Порядка), аннулируется решением председателя ГЭК.".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41454617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pPr algn="l"/>
            <a:r>
              <a:rPr lang="ru-RU" sz="1400" b="1" dirty="0" smtClean="0"/>
              <a:t>"</a:t>
            </a:r>
            <a:r>
              <a:rPr lang="ru-RU" sz="1400" b="1" dirty="0"/>
              <a:t>97(1). </a:t>
            </a:r>
            <a:r>
              <a:rPr lang="ru-RU" sz="1400" dirty="0"/>
              <a:t>Участники ГИА вправе в дополнительные дни по своему желанию один раз пересдать ЕГЭ по одному учебному предмету по своему выбору из числа учебных предметов, сданных в текущем году (году сдачи экзамена), а также из числа учебных предметов, сданных в X классе в случае, установленном абзацем первым пункта 8 Порядка.</a:t>
            </a:r>
          </a:p>
          <a:p>
            <a:pPr algn="l"/>
            <a:r>
              <a:rPr lang="ru-RU" sz="1400" dirty="0"/>
              <a:t>В случае если участник ГИА изъявил желание в дополнительные дни пересдать ЕГЭ по математике, сданный в текущем году (году сдачи экзамена) или сданный в X классе в случае, установленном абзацем первым пункта 8 Порядка, участник ГИА вправе изменить сданный уровень ЕГЭ по математике</a:t>
            </a:r>
            <a:r>
              <a:rPr lang="ru-RU" sz="1400" dirty="0" smtClean="0"/>
              <a:t>.</a:t>
            </a:r>
          </a:p>
          <a:p>
            <a:endParaRPr lang="ru-RU" sz="1600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33CC33"/>
                </a:solidFill>
              </a:rPr>
              <a:t>участники </a:t>
            </a:r>
            <a:r>
              <a:rPr lang="ru-RU" sz="1600" b="1" dirty="0">
                <a:solidFill>
                  <a:srgbClr val="33CC33"/>
                </a:solidFill>
              </a:rPr>
              <a:t>ГИА по своему желанию </a:t>
            </a:r>
            <a:endParaRPr lang="ru-RU" sz="1600" b="1" dirty="0" smtClean="0">
              <a:solidFill>
                <a:srgbClr val="33CC33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4BE2"/>
                </a:solidFill>
              </a:rPr>
              <a:t>в </a:t>
            </a:r>
            <a:r>
              <a:rPr lang="ru-RU" sz="1600" b="1" dirty="0">
                <a:solidFill>
                  <a:srgbClr val="004BE2"/>
                </a:solidFill>
              </a:rPr>
              <a:t>дополнительные дни </a:t>
            </a:r>
            <a:r>
              <a:rPr lang="ru-RU" sz="1600" b="1" dirty="0" smtClean="0">
                <a:solidFill>
                  <a:srgbClr val="004BE2"/>
                </a:solidFill>
              </a:rPr>
              <a:t> - 4 и 5 июля 2024 года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FF0000"/>
                </a:solidFill>
              </a:rPr>
              <a:t>один </a:t>
            </a:r>
            <a:r>
              <a:rPr lang="ru-RU" sz="1600" b="1" dirty="0">
                <a:solidFill>
                  <a:srgbClr val="FF0000"/>
                </a:solidFill>
              </a:rPr>
              <a:t>раз пересдать </a:t>
            </a:r>
            <a:r>
              <a:rPr lang="ru-RU" sz="1600" b="1" dirty="0" smtClean="0">
                <a:solidFill>
                  <a:srgbClr val="FF0000"/>
                </a:solidFill>
              </a:rPr>
              <a:t>предмет ЕГЭ </a:t>
            </a:r>
            <a:r>
              <a:rPr lang="ru-RU" sz="1600" b="1" dirty="0"/>
              <a:t>из числа учебных предметов, </a:t>
            </a:r>
            <a:r>
              <a:rPr lang="ru-RU" sz="1600" b="1" u="sng" dirty="0"/>
              <a:t>сданных в текущем году </a:t>
            </a:r>
            <a:r>
              <a:rPr lang="ru-RU" sz="1600" b="1" dirty="0"/>
              <a:t>(</a:t>
            </a:r>
            <a:r>
              <a:rPr lang="ru-RU" sz="1600" b="1" dirty="0" smtClean="0"/>
              <a:t>год </a:t>
            </a:r>
            <a:r>
              <a:rPr lang="ru-RU" sz="1600" b="1" dirty="0"/>
              <a:t>сдачи экзамена – 2024 год), а также из числа учебных предметов, сданных в X классе в случае, установленном абзацем первым пункта 8 </a:t>
            </a:r>
            <a:r>
              <a:rPr lang="ru-RU" sz="1600" b="1" dirty="0" smtClean="0"/>
              <a:t>Порядка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FF0000"/>
                </a:solidFill>
              </a:rPr>
              <a:t>по </a:t>
            </a:r>
            <a:r>
              <a:rPr lang="ru-RU" sz="1600" b="1" dirty="0">
                <a:solidFill>
                  <a:srgbClr val="FF0000"/>
                </a:solidFill>
              </a:rPr>
              <a:t>одному учебному предмету по своему выбору </a:t>
            </a:r>
            <a:endParaRPr lang="ru-RU" sz="16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sz="16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400" b="1" dirty="0" smtClean="0"/>
              <a:t>выпускники </a:t>
            </a:r>
            <a:r>
              <a:rPr lang="ru-RU" sz="1400" b="1" dirty="0"/>
              <a:t>11 классов, которые в прошлом году, обучаясь в 10 классе, сдали по своему выбору ЕГЭ по отдельным учебным предметам, могут выбрать для пересдачи в текущем году один из тех предметов, которые были сданы в прошлом году (году обучения в 10 классе) или из числа сданных в текущем году.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37326360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Пересдача ЕГЭ выпускниками 11 класса</a:t>
            </a:r>
          </a:p>
          <a:p>
            <a:pPr algn="l"/>
            <a:endParaRPr lang="ru-RU" sz="14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dirty="0" smtClean="0"/>
              <a:t>пересдать </a:t>
            </a:r>
            <a:r>
              <a:rPr lang="ru-RU" sz="1600" b="1" dirty="0"/>
              <a:t>любой учебный предмет из числа тех, что участник ГИА уже сдал</a:t>
            </a:r>
            <a:r>
              <a:rPr lang="ru-RU" sz="1600" dirty="0"/>
              <a:t>, </a:t>
            </a:r>
            <a:r>
              <a:rPr lang="ru-RU" sz="1600" u="sng" dirty="0"/>
              <a:t>вне зависимости от полученного результата, в том числе неудовлетворительного (ниже минимального установленного балла). </a:t>
            </a:r>
            <a:endParaRPr lang="ru-RU" sz="1600" u="sng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600" u="sng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/>
              <a:t>пересдать один из обязательных учебных предметов (русский язык или математика), </a:t>
            </a:r>
            <a:r>
              <a:rPr lang="ru-RU" sz="1600" dirty="0"/>
              <a:t>независимо от того, пересдавал ли он в соответствии с пунктом 55 Порядка в резервные сроки соответствующего периода обязательный учебный предмет, по которому был получен неудовлетворительный результат, или нет. </a:t>
            </a:r>
            <a:endParaRPr lang="ru-RU" sz="16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6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 smtClean="0"/>
              <a:t>При пересдаче ГИА </a:t>
            </a:r>
            <a:r>
              <a:rPr lang="ru-RU" sz="1600" b="1" dirty="0"/>
              <a:t>в форме ЕГЭ по математике </a:t>
            </a:r>
            <a:r>
              <a:rPr lang="ru-RU" sz="1600" b="1" dirty="0" smtClean="0"/>
              <a:t>изменить </a:t>
            </a:r>
            <a:r>
              <a:rPr lang="ru-RU" sz="1600" b="1" dirty="0"/>
              <a:t>уровень ЕГЭ по математике </a:t>
            </a:r>
            <a:endParaRPr lang="ru-RU" sz="1600" b="1" dirty="0" smtClean="0"/>
          </a:p>
          <a:p>
            <a:pPr algn="l"/>
            <a:r>
              <a:rPr lang="ru-RU" sz="1600" b="1" dirty="0" smtClean="0"/>
              <a:t>(</a:t>
            </a:r>
            <a:r>
              <a:rPr lang="ru-RU" sz="1600" b="1" dirty="0"/>
              <a:t>с базового уровня на профильный либо, наоборот, с профильного уровня на базовый) </a:t>
            </a:r>
            <a:r>
              <a:rPr lang="ru-RU" sz="1600" dirty="0"/>
              <a:t>в соответствии с абзацем 2 пункта 97(1) Порядка. </a:t>
            </a:r>
            <a:endParaRPr lang="ru-RU" sz="1600" u="sng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11902581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6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Пересдача ЕГЭ выпускниками 11 класса</a:t>
            </a:r>
          </a:p>
          <a:p>
            <a:pPr algn="l"/>
            <a:endParaRPr lang="ru-RU" sz="14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 smtClean="0"/>
              <a:t>Сдал Математику, не сдал Русский язык – пересдача в резерв основного периода</a:t>
            </a:r>
            <a:endParaRPr lang="ru-RU" sz="1600" b="1" u="sng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600" u="sng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 smtClean="0"/>
              <a:t>Получил повторный неудовлетворительный результат по русскому языку в резервные дни – пересдача Русского языка в дополнительный (президентский день)</a:t>
            </a:r>
            <a:endParaRPr lang="ru-RU" sz="16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600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/>
              <a:t>Получил повторный неудовлетворительный результат по русскому языку в </a:t>
            </a:r>
            <a:r>
              <a:rPr lang="ru-RU" sz="1600" b="1" dirty="0" smtClean="0"/>
              <a:t>дополнительный день – </a:t>
            </a:r>
            <a:r>
              <a:rPr lang="ru-RU" sz="1600" b="1" dirty="0"/>
              <a:t>пересдача Русского языка в дополнительный </a:t>
            </a:r>
            <a:r>
              <a:rPr lang="ru-RU" sz="1600" b="1" dirty="0" smtClean="0"/>
              <a:t>период (сентябрь)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600" b="1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 smtClean="0"/>
              <a:t>Не сдал 2 обязательных предмета в основной и резервный дни – пересдача одного в дополнительный день (президентский день) и одного в </a:t>
            </a:r>
            <a:r>
              <a:rPr lang="ru-RU" sz="1600" b="1" dirty="0"/>
              <a:t>дополнительный период (сентябрь)</a:t>
            </a:r>
          </a:p>
          <a:p>
            <a:pPr algn="l"/>
            <a:endParaRPr lang="ru-RU" sz="1600" dirty="0" smtClean="0"/>
          </a:p>
          <a:p>
            <a:pPr algn="l"/>
            <a:r>
              <a:rPr lang="ru-RU" sz="1600" dirty="0" smtClean="0"/>
              <a:t>В сентябре – математика только базового уровня</a:t>
            </a:r>
          </a:p>
          <a:p>
            <a:pPr algn="l"/>
            <a:endParaRPr lang="ru-RU" sz="1600" dirty="0"/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37278130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Пересдача ЕГЭ выпускниками 11 класса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600" b="1" dirty="0" smtClean="0"/>
              <a:t>Получены неудовлетворительные </a:t>
            </a:r>
            <a:r>
              <a:rPr lang="ru-RU" sz="1600" b="1" dirty="0"/>
              <a:t>результаты по обоим обязательным учебным предметам и одному учебному предмету по </a:t>
            </a:r>
            <a:r>
              <a:rPr lang="ru-RU" sz="1600" b="1" dirty="0" smtClean="0"/>
              <a:t>выбору - решение </a:t>
            </a:r>
            <a:r>
              <a:rPr lang="ru-RU" sz="1600" b="1" dirty="0"/>
              <a:t>о пересдаче в дополнительные </a:t>
            </a:r>
            <a:r>
              <a:rPr lang="ru-RU" sz="1600" b="1" dirty="0" smtClean="0"/>
              <a:t>дни:</a:t>
            </a:r>
          </a:p>
          <a:p>
            <a:pPr algn="l"/>
            <a:r>
              <a:rPr lang="ru-RU" sz="1600" b="1" dirty="0" smtClean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</a:rPr>
              <a:t>либо </a:t>
            </a:r>
            <a:r>
              <a:rPr lang="ru-RU" sz="1600" b="1" dirty="0">
                <a:solidFill>
                  <a:srgbClr val="FF0000"/>
                </a:solidFill>
              </a:rPr>
              <a:t>одного из обязательных учебных предметов (второй обязательный учебный предмет будет пересдаваться таким выпускником 11 класса в дополнительный период в </a:t>
            </a:r>
            <a:r>
              <a:rPr lang="ru-RU" sz="1600" b="1" dirty="0" smtClean="0">
                <a:solidFill>
                  <a:srgbClr val="FF0000"/>
                </a:solidFill>
              </a:rPr>
              <a:t>сентябре)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</a:rPr>
              <a:t>либо </a:t>
            </a:r>
            <a:r>
              <a:rPr lang="ru-RU" sz="1600" b="1" dirty="0">
                <a:solidFill>
                  <a:srgbClr val="FF0000"/>
                </a:solidFill>
              </a:rPr>
              <a:t>пересдать </a:t>
            </a:r>
            <a:r>
              <a:rPr lang="ru-RU" sz="1600" b="1" dirty="0" smtClean="0">
                <a:solidFill>
                  <a:srgbClr val="FF0000"/>
                </a:solidFill>
              </a:rPr>
              <a:t>учебный </a:t>
            </a:r>
            <a:r>
              <a:rPr lang="ru-RU" sz="1600" b="1" dirty="0">
                <a:solidFill>
                  <a:srgbClr val="FF0000"/>
                </a:solidFill>
              </a:rPr>
              <a:t>предмет по выбору, а обязательные учебные предметы пересдать в дополнительный период в </a:t>
            </a:r>
            <a:r>
              <a:rPr lang="ru-RU" sz="1600" b="1" dirty="0" smtClean="0">
                <a:solidFill>
                  <a:srgbClr val="FF0000"/>
                </a:solidFill>
              </a:rPr>
              <a:t>сентябре. </a:t>
            </a:r>
            <a:endParaRPr lang="ru-RU" sz="1600" b="1" dirty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002774"/>
              </a:solidFill>
            </a:endParaRPr>
          </a:p>
          <a:p>
            <a:r>
              <a:rPr lang="ru-RU" sz="1600" b="1" dirty="0" smtClean="0">
                <a:solidFill>
                  <a:srgbClr val="002774"/>
                </a:solidFill>
              </a:rPr>
              <a:t>Иностранные языки</a:t>
            </a:r>
          </a:p>
          <a:p>
            <a:endParaRPr lang="ru-RU" sz="1600" b="1" dirty="0" smtClean="0">
              <a:solidFill>
                <a:srgbClr val="002774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/>
              <a:t>аннулированию </a:t>
            </a:r>
            <a:r>
              <a:rPr lang="ru-RU" sz="1600" b="1" dirty="0"/>
              <a:t>подлежит первый полученный результат и письменной, и устной частей соответствующего экзамена. </a:t>
            </a:r>
            <a:endParaRPr lang="ru-RU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</a:rPr>
              <a:t>пересдаются </a:t>
            </a:r>
            <a:r>
              <a:rPr lang="ru-RU" sz="1600" b="1" dirty="0">
                <a:solidFill>
                  <a:srgbClr val="FF0000"/>
                </a:solidFill>
              </a:rPr>
              <a:t>оба раздела ЕГЭ по иностранному языку: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1600" dirty="0" smtClean="0"/>
              <a:t>      в </a:t>
            </a:r>
            <a:r>
              <a:rPr lang="ru-RU" sz="1600" dirty="0"/>
              <a:t>2024 году письменную часть </a:t>
            </a:r>
            <a:r>
              <a:rPr lang="ru-RU" sz="1600" dirty="0" smtClean="0"/>
              <a:t>-  </a:t>
            </a:r>
            <a:r>
              <a:rPr lang="ru-RU" sz="1600" dirty="0"/>
              <a:t>4 июля 2024 г., устную часть – 5 июля 2024 г. </a:t>
            </a:r>
            <a:endParaRPr lang="ru-RU" sz="16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7538162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6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Аннулирование предыдущего результата ЕГЭ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97(3). В случаях, установленных пунктом 97(1) Порядка, предыдущий результат ЕГЭ по пересдаваемому учебному предмету, полученный участником ГИА в текущем году (году сдачи экзамена) (полученный в X классе в случае, установленном абзацем первым пункта 8 Порядка), аннулируется решением председателя ГЭК.".</a:t>
            </a: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42355578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 внесении изменений в Порядок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Подача заявления на пересдачу ЕГЭ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600" dirty="0">
                <a:latin typeface="Poboto"/>
              </a:rPr>
              <a:t>97(2). Участники ГИА, указанные в пункте 97(1) Порядка, подают в ГЭК заявления с указанием пересдаваемого учебного предмета ЕГЭ.</a:t>
            </a:r>
          </a:p>
          <a:p>
            <a:r>
              <a:rPr lang="ru-RU" sz="1600" dirty="0">
                <a:latin typeface="Poboto"/>
              </a:rPr>
              <a:t>В случае пересдачи участниками ГИА, указанными в абзаце втором пункта 97(1) Порядка, ЕГЭ по математике в заявлении указывается также уровень (базовый или профильный) пересдаваемого ЕГЭ по математике.</a:t>
            </a:r>
          </a:p>
          <a:p>
            <a:r>
              <a:rPr lang="ru-RU" sz="1600" dirty="0">
                <a:latin typeface="Poboto"/>
              </a:rPr>
              <a:t>Указанные заявления подаются участниками ГИА не ранее шести рабочих дней и не позднее двух рабочих дней до дня экзамена, пересдаваемого в дополнительный день.</a:t>
            </a:r>
          </a:p>
          <a:p>
            <a:pPr algn="l"/>
            <a:endParaRPr lang="ru-RU" sz="1200" dirty="0" smtClean="0"/>
          </a:p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В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2024 году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подаются заявления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в следующие сроки: </a:t>
            </a:r>
          </a:p>
          <a:p>
            <a:pPr algn="l"/>
            <a:endParaRPr lang="ru-RU" sz="1400" b="1" dirty="0" smtClean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по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учебным предметам, сдаваемым 4 июля 2024 г.: </a:t>
            </a:r>
            <a:endParaRPr lang="ru-RU" sz="1400" b="1" dirty="0" smtClean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u="sng" dirty="0" smtClean="0">
                <a:solidFill>
                  <a:srgbClr val="FF0000"/>
                </a:solidFill>
                <a:latin typeface="Poboto"/>
              </a:rPr>
              <a:t>не </a:t>
            </a:r>
            <a:r>
              <a:rPr lang="ru-RU" sz="1400" b="1" u="sng" dirty="0">
                <a:solidFill>
                  <a:srgbClr val="FF0000"/>
                </a:solidFill>
                <a:latin typeface="Poboto"/>
              </a:rPr>
              <a:t>ранее 26 июня 2024 г. и не позднее 1 июля 2024 г.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(включительно); </a:t>
            </a:r>
          </a:p>
          <a:p>
            <a:pPr algn="l"/>
            <a:endParaRPr lang="ru-RU" sz="1400" b="1" dirty="0" smtClean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по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учебным предметам, сдаваемым 5 июля 2024 г.: </a:t>
            </a:r>
            <a:endParaRPr lang="ru-RU" sz="1400" b="1" dirty="0" smtClean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u="sng" dirty="0" smtClean="0">
                <a:solidFill>
                  <a:srgbClr val="FF0000"/>
                </a:solidFill>
                <a:latin typeface="Poboto"/>
              </a:rPr>
              <a:t>не </a:t>
            </a:r>
            <a:r>
              <a:rPr lang="ru-RU" sz="1400" b="1" u="sng" dirty="0">
                <a:solidFill>
                  <a:srgbClr val="FF0000"/>
                </a:solidFill>
                <a:latin typeface="Poboto"/>
              </a:rPr>
              <a:t>ранее 27 июня 2024 г. и не позднее 2 июля 2024 г.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(включительно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). </a:t>
            </a:r>
            <a:endParaRPr lang="ru-RU" sz="1400" b="1" dirty="0" smtClean="0">
              <a:solidFill>
                <a:srgbClr val="FF0000"/>
              </a:solidFill>
              <a:latin typeface="Pobot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2426399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8309972" y="73329"/>
            <a:ext cx="616306" cy="606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25" tIns="32662" rIns="65325" bIns="32662"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3219" y="125832"/>
            <a:ext cx="7870199" cy="804626"/>
          </a:xfrm>
          <a:prstGeom prst="rect">
            <a:avLst/>
          </a:prstGeom>
        </p:spPr>
        <p:txBody>
          <a:bodyPr wrap="square" lIns="65325" tIns="32662" rIns="65325" bIns="32662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Poboto mono"/>
              </a:rPr>
              <a:t>Рекомендуемый график выдачи документов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Poboto mono"/>
              </a:rPr>
              <a:t>о среднем общем образовании и внесении сведений в ФИС ФРДО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Poboto mono"/>
              </a:rPr>
              <a:t>(3 </a:t>
            </a:r>
            <a:r>
              <a:rPr lang="ru-RU" b="1" dirty="0" err="1" smtClean="0">
                <a:solidFill>
                  <a:srgbClr val="FF0000"/>
                </a:solidFill>
                <a:latin typeface="Poboto mono"/>
              </a:rPr>
              <a:t>р.д</a:t>
            </a:r>
            <a:r>
              <a:rPr lang="ru-RU" b="1" dirty="0" smtClean="0">
                <a:solidFill>
                  <a:srgbClr val="FF0000"/>
                </a:solidFill>
                <a:latin typeface="Poboto mono"/>
              </a:rPr>
              <a:t>. + 3 </a:t>
            </a:r>
            <a:r>
              <a:rPr lang="ru-RU" b="1" dirty="0" err="1" smtClean="0">
                <a:solidFill>
                  <a:srgbClr val="FF0000"/>
                </a:solidFill>
                <a:latin typeface="Poboto mono"/>
              </a:rPr>
              <a:t>р.д</a:t>
            </a:r>
            <a:r>
              <a:rPr lang="ru-RU" b="1" dirty="0" smtClean="0">
                <a:solidFill>
                  <a:srgbClr val="FF0000"/>
                </a:solidFill>
                <a:latin typeface="Poboto mono"/>
              </a:rPr>
              <a:t>.)</a:t>
            </a:r>
            <a:endParaRPr lang="ru-RU" b="1" dirty="0">
              <a:solidFill>
                <a:srgbClr val="FF0000"/>
              </a:solidFill>
              <a:latin typeface="Poboto mono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989911"/>
              </p:ext>
            </p:extLst>
          </p:nvPr>
        </p:nvGraphicFramePr>
        <p:xfrm>
          <a:off x="179512" y="1131590"/>
          <a:ext cx="8546659" cy="2512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644"/>
                <a:gridCol w="1440160"/>
                <a:gridCol w="1728192"/>
                <a:gridCol w="2376264"/>
                <a:gridCol w="1997399"/>
              </a:tblGrid>
              <a:tr h="370196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Дата мероприятия</a:t>
                      </a:r>
                      <a:endParaRPr lang="ru-RU" sz="1100" b="0" dirty="0">
                        <a:solidFill>
                          <a:srgbClr val="002060"/>
                        </a:solidFill>
                        <a:latin typeface="Poboto mono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59846" rtl="0" eaLnBrk="1" latinLnBrk="0" hangingPunct="1"/>
                      <a:r>
                        <a:rPr lang="ru-RU" sz="10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Дата получения</a:t>
                      </a:r>
                    </a:p>
                    <a:p>
                      <a:pPr marL="0" algn="ctr" defTabSz="959846" rtl="0" eaLnBrk="1" latinLnBrk="0" hangingPunct="1"/>
                      <a:r>
                        <a:rPr lang="ru-RU" sz="10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результатов ГИА</a:t>
                      </a:r>
                      <a:endParaRPr lang="ru-RU" sz="1000" b="0" kern="1200" dirty="0">
                        <a:solidFill>
                          <a:srgbClr val="00206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59846" rtl="0" eaLnBrk="1" latinLnBrk="0" hangingPunct="1"/>
                      <a:r>
                        <a:rPr lang="ru-RU" sz="1000" b="0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Дата</a:t>
                      </a:r>
                      <a:r>
                        <a:rPr lang="ru-RU" sz="1000" b="0" kern="1200" baseline="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 отсчёта</a:t>
                      </a:r>
                      <a:endParaRPr lang="ru-RU" sz="1000" b="0" kern="1200" dirty="0">
                        <a:solidFill>
                          <a:srgbClr val="FF000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59846" rtl="0" eaLnBrk="1" latinLnBrk="0" hangingPunct="1"/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Poboto mono"/>
                          <a:ea typeface="+mn-ea"/>
                          <a:cs typeface="+mn-cs"/>
                        </a:rPr>
                        <a:t>Дата выдачи аттестата</a:t>
                      </a:r>
                      <a:endParaRPr lang="ru-RU" sz="1000" b="1" kern="1200" dirty="0">
                        <a:solidFill>
                          <a:srgbClr val="7030A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59846" rtl="0" eaLnBrk="1" latinLnBrk="0" hangingPunct="1"/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Poboto mono"/>
                          <a:ea typeface="+mn-ea"/>
                          <a:cs typeface="+mn-cs"/>
                        </a:rPr>
                        <a:t>Дата внесения сведений </a:t>
                      </a:r>
                    </a:p>
                    <a:p>
                      <a:pPr marL="0" algn="ctr" defTabSz="959846" rtl="0" eaLnBrk="1" latinLnBrk="0" hangingPunct="1"/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Poboto mono"/>
                          <a:ea typeface="+mn-ea"/>
                          <a:cs typeface="+mn-cs"/>
                        </a:rPr>
                        <a:t>в ФИСИ ФРДО</a:t>
                      </a:r>
                      <a:endParaRPr lang="ru-RU" sz="1000" b="1" kern="1200" dirty="0">
                        <a:solidFill>
                          <a:srgbClr val="7030A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7497">
                <a:tc>
                  <a:txBody>
                    <a:bodyPr/>
                    <a:lstStyle/>
                    <a:p>
                      <a:pPr algn="l"/>
                      <a:r>
                        <a:rPr lang="ru-RU" sz="8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Мероприятие</a:t>
                      </a:r>
                      <a:endParaRPr lang="ru-RU" sz="800" b="0" dirty="0">
                        <a:solidFill>
                          <a:srgbClr val="002060"/>
                        </a:solidFill>
                        <a:latin typeface="Poboto mono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1. Получение протоколов</a:t>
                      </a:r>
                      <a:r>
                        <a:rPr lang="ru-RU" sz="800" b="0" baseline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 результатов ГИА </a:t>
                      </a:r>
                    </a:p>
                    <a:p>
                      <a:pPr algn="ctr"/>
                      <a:r>
                        <a:rPr lang="ru-RU" sz="800" b="0" baseline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2. День официального объявления результатов ГИА</a:t>
                      </a:r>
                      <a:endParaRPr lang="ru-RU" sz="800" b="0" dirty="0">
                        <a:solidFill>
                          <a:srgbClr val="002060"/>
                        </a:solidFill>
                        <a:latin typeface="Poboto mono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Дата издания распорядительного акта ОО</a:t>
                      </a:r>
                      <a:r>
                        <a:rPr lang="ru-RU" sz="800" b="0" kern="1200" baseline="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об отчислении выпускников</a:t>
                      </a: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Не позднее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трех рабочих дней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после даты издания распорядительного акта </a:t>
                      </a: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об отчислении выпускников</a:t>
                      </a: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FF0000"/>
                          </a:solidFill>
                          <a:latin typeface="Poboto mono"/>
                        </a:rPr>
                        <a:t>В течение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FF0000"/>
                          </a:solidFill>
                          <a:latin typeface="Poboto mono"/>
                        </a:rPr>
                        <a:t>трех рабочих дней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FF0000"/>
                          </a:solidFill>
                          <a:latin typeface="Poboto mono"/>
                        </a:rPr>
                        <a:t>со дня выдачи аттестата</a:t>
                      </a:r>
                    </a:p>
                    <a:p>
                      <a:pPr marL="0" algn="ctr" defTabSz="959846" rtl="0" eaLnBrk="1" latinLnBrk="0" hangingPunct="1"/>
                      <a:endParaRPr lang="ru-RU" sz="800" b="0" kern="1200" dirty="0">
                        <a:solidFill>
                          <a:srgbClr val="00206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59818">
                <a:tc>
                  <a:txBody>
                    <a:bodyPr/>
                    <a:lstStyle/>
                    <a:p>
                      <a:pPr algn="l"/>
                      <a:r>
                        <a:rPr lang="ru-RU" sz="8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НПА</a:t>
                      </a:r>
                      <a:endParaRPr lang="ru-RU" sz="800" b="0" dirty="0">
                        <a:solidFill>
                          <a:srgbClr val="002060"/>
                        </a:solidFill>
                        <a:latin typeface="Poboto mono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Распоряжение </a:t>
                      </a:r>
                    </a:p>
                    <a:p>
                      <a:pPr algn="ctr"/>
                      <a:r>
                        <a:rPr lang="ru-RU" sz="800" b="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КОПО ЛО о выдаче результатов ГИА</a:t>
                      </a:r>
                      <a:endParaRPr lang="ru-RU" sz="800" b="0" dirty="0">
                        <a:solidFill>
                          <a:srgbClr val="002060"/>
                        </a:solidFill>
                        <a:latin typeface="Poboto mono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Распорядительный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 акт ОО</a:t>
                      </a:r>
                      <a:r>
                        <a:rPr lang="ru-RU" sz="800" b="0" kern="1200" baseline="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об отчислении выпускников</a:t>
                      </a: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Пункт</a:t>
                      </a:r>
                      <a:r>
                        <a:rPr lang="ru-RU" sz="800" b="0" kern="1200" baseline="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22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Приказа</a:t>
                      </a:r>
                      <a:r>
                        <a:rPr lang="ru-RU" sz="800" b="0" kern="1200" baseline="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 Министерства просвещения РФ</a:t>
                      </a:r>
                      <a:endParaRPr lang="ru-RU" sz="800" b="0" kern="1200" dirty="0" smtClean="0">
                        <a:solidFill>
                          <a:srgbClr val="00206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от 05.10.2020 № 546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«Об утверждении Порядка заполнения, учета и выдачи аттестатов об основном  общем и среднем общем образовании и их дубликатов»</a:t>
                      </a:r>
                      <a:r>
                        <a:rPr lang="ru-RU" sz="800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598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(в редакции приказа от 01.04.2022 </a:t>
                      </a:r>
                      <a:r>
                        <a:rPr lang="en-US" sz="800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N 196</a:t>
                      </a:r>
                      <a:r>
                        <a:rPr lang="ru-RU" sz="800" kern="1200" dirty="0" smtClean="0">
                          <a:solidFill>
                            <a:srgbClr val="FF0000"/>
                          </a:solidFill>
                          <a:latin typeface="Poboto mono"/>
                          <a:ea typeface="+mn-ea"/>
                          <a:cs typeface="+mn-cs"/>
                        </a:rPr>
                        <a:t>, вступил в силу с 01.09.2022) </a:t>
                      </a:r>
                      <a:endParaRPr lang="en-US" sz="800" kern="1200" dirty="0" smtClean="0">
                        <a:solidFill>
                          <a:srgbClr val="FF0000"/>
                        </a:solidFill>
                        <a:latin typeface="Poboto mono"/>
                        <a:ea typeface="+mn-ea"/>
                        <a:cs typeface="+mn-cs"/>
                      </a:endParaRP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6213"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Постановление Правительства РФ от 24.11.2022 № 2136 </a:t>
                      </a:r>
                    </a:p>
                    <a:p>
                      <a:pPr marL="176213"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«О внесении изменений</a:t>
                      </a:r>
                    </a:p>
                    <a:p>
                      <a:pPr marL="176213"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2060"/>
                          </a:solidFill>
                          <a:latin typeface="Poboto mono"/>
                        </a:rPr>
                        <a:t>в пункт 6  Правил формирования и ведения федеральной информационной системы 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Poboto mono"/>
                          <a:ea typeface="+mn-ea"/>
                          <a:cs typeface="+mn-cs"/>
                        </a:rPr>
                        <a:t>«Федеральный реестр сведений о документах об образовании и (или) о квалификации, документах об обучении»</a:t>
                      </a:r>
                    </a:p>
                  </a:txBody>
                  <a:tcPr marL="65330" marR="65330" marT="32664" marB="326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3723878"/>
            <a:ext cx="8784975" cy="1066236"/>
          </a:xfrm>
          <a:prstGeom prst="rect">
            <a:avLst/>
          </a:prstGeom>
        </p:spPr>
        <p:txBody>
          <a:bodyPr wrap="square" lIns="65325" tIns="32662" rIns="65325" bIns="32662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latin typeface="Poboto"/>
              </a:rPr>
              <a:t>Рекомендуем группы категорий </a:t>
            </a:r>
            <a:r>
              <a:rPr lang="ru-RU" sz="1100" dirty="0">
                <a:solidFill>
                  <a:srgbClr val="002060"/>
                </a:solidFill>
                <a:latin typeface="Poboto"/>
              </a:rPr>
              <a:t>выпускников, исходя из графика получения результатов ГИА-11</a:t>
            </a:r>
          </a:p>
          <a:p>
            <a:r>
              <a:rPr lang="ru-RU" sz="900" b="1" dirty="0" smtClean="0">
                <a:solidFill>
                  <a:srgbClr val="7030A0"/>
                </a:solidFill>
                <a:latin typeface="Poboto"/>
              </a:rPr>
              <a:t>1. выпускники </a:t>
            </a:r>
            <a:r>
              <a:rPr lang="ru-RU" sz="900" b="1" dirty="0">
                <a:solidFill>
                  <a:srgbClr val="7030A0"/>
                </a:solidFill>
                <a:latin typeface="Poboto"/>
              </a:rPr>
              <a:t>без поступления в вуз (результат ЕГЭ/ГВЭ </a:t>
            </a:r>
            <a:r>
              <a:rPr lang="ru-RU" sz="900" b="1" dirty="0" smtClean="0">
                <a:solidFill>
                  <a:srgbClr val="7030A0"/>
                </a:solidFill>
                <a:latin typeface="Poboto"/>
              </a:rPr>
              <a:t>– имеют результат русский </a:t>
            </a:r>
            <a:r>
              <a:rPr lang="ru-RU" sz="900" b="1" dirty="0">
                <a:solidFill>
                  <a:srgbClr val="7030A0"/>
                </a:solidFill>
                <a:latin typeface="Poboto"/>
              </a:rPr>
              <a:t>язык + математика); </a:t>
            </a:r>
          </a:p>
          <a:p>
            <a:r>
              <a:rPr lang="ru-RU" sz="900" b="1" dirty="0" smtClean="0">
                <a:solidFill>
                  <a:srgbClr val="009E47"/>
                </a:solidFill>
                <a:latin typeface="Poboto"/>
              </a:rPr>
              <a:t>2. выпускники </a:t>
            </a:r>
            <a:r>
              <a:rPr lang="ru-RU" sz="900" b="1" dirty="0">
                <a:solidFill>
                  <a:srgbClr val="009E47"/>
                </a:solidFill>
                <a:latin typeface="Poboto"/>
              </a:rPr>
              <a:t>с поступлением в вуз, не претендующие на аттестат с отличием </a:t>
            </a:r>
            <a:r>
              <a:rPr lang="ru-RU" sz="900" b="1" dirty="0" smtClean="0">
                <a:solidFill>
                  <a:srgbClr val="009E47"/>
                </a:solidFill>
                <a:latin typeface="Poboto"/>
              </a:rPr>
              <a:t>(имеют результат русский </a:t>
            </a:r>
            <a:r>
              <a:rPr lang="ru-RU" sz="900" b="1" dirty="0">
                <a:solidFill>
                  <a:srgbClr val="009E47"/>
                </a:solidFill>
                <a:latin typeface="Poboto"/>
              </a:rPr>
              <a:t>язык + математика + </a:t>
            </a:r>
            <a:r>
              <a:rPr lang="ru-RU" sz="900" b="1" dirty="0" smtClean="0">
                <a:solidFill>
                  <a:srgbClr val="009E47"/>
                </a:solidFill>
                <a:latin typeface="Poboto"/>
              </a:rPr>
              <a:t>любой предмет - без </a:t>
            </a:r>
            <a:r>
              <a:rPr lang="ru-RU" sz="900" b="1" dirty="0" smtClean="0">
                <a:solidFill>
                  <a:srgbClr val="009E47"/>
                </a:solidFill>
                <a:latin typeface="Poboto"/>
              </a:rPr>
              <a:t>пересдачи русского языка </a:t>
            </a:r>
            <a:r>
              <a:rPr lang="ru-RU" sz="900" b="1" dirty="0" smtClean="0">
                <a:solidFill>
                  <a:srgbClr val="009E47"/>
                </a:solidFill>
                <a:latin typeface="Poboto"/>
              </a:rPr>
              <a:t>или математики</a:t>
            </a:r>
            <a:r>
              <a:rPr lang="ru-RU" sz="900" b="1" dirty="0">
                <a:solidFill>
                  <a:srgbClr val="009E47"/>
                </a:solidFill>
                <a:latin typeface="Poboto"/>
              </a:rPr>
              <a:t>); </a:t>
            </a:r>
            <a:endParaRPr lang="ru-RU" sz="900" b="1" dirty="0" smtClean="0">
              <a:solidFill>
                <a:srgbClr val="009E47"/>
              </a:solidFill>
              <a:latin typeface="Poboto"/>
            </a:endParaRPr>
          </a:p>
          <a:p>
            <a:r>
              <a:rPr lang="ru-RU" sz="900" b="1" dirty="0" smtClean="0">
                <a:solidFill>
                  <a:srgbClr val="003DB8"/>
                </a:solidFill>
                <a:latin typeface="Poboto"/>
              </a:rPr>
              <a:t>3. выпускники </a:t>
            </a:r>
            <a:r>
              <a:rPr lang="ru-RU" sz="900" b="1" dirty="0">
                <a:solidFill>
                  <a:srgbClr val="003DB8"/>
                </a:solidFill>
                <a:latin typeface="Poboto"/>
              </a:rPr>
              <a:t>– пересдающие ЕГЭ по одному обязательному предмету (русский язык/математика) в резервный день </a:t>
            </a:r>
            <a:r>
              <a:rPr lang="ru-RU" sz="900" b="1" dirty="0" smtClean="0">
                <a:solidFill>
                  <a:srgbClr val="003DB8"/>
                </a:solidFill>
                <a:latin typeface="Poboto"/>
              </a:rPr>
              <a:t>(получат результаты 01.07.2024)</a:t>
            </a:r>
            <a:endParaRPr lang="ru-RU" sz="900" b="1" dirty="0">
              <a:solidFill>
                <a:srgbClr val="003DB8"/>
              </a:solidFill>
              <a:latin typeface="Poboto"/>
            </a:endParaRPr>
          </a:p>
          <a:p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4. выпускники</a:t>
            </a:r>
            <a:r>
              <a:rPr lang="ru-RU" sz="900" b="1" dirty="0">
                <a:solidFill>
                  <a:srgbClr val="FF0000"/>
                </a:solidFill>
                <a:latin typeface="Poboto"/>
              </a:rPr>
              <a:t>, 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претендующие </a:t>
            </a:r>
            <a:r>
              <a:rPr lang="ru-RU" sz="900" b="1" dirty="0">
                <a:solidFill>
                  <a:srgbClr val="FF0000"/>
                </a:solidFill>
                <a:latin typeface="Poboto"/>
              </a:rPr>
              <a:t>на аттестат с отличием 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и получение 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медалей (имеют русский </a:t>
            </a:r>
            <a:r>
              <a:rPr lang="ru-RU" sz="900" b="1" dirty="0">
                <a:solidFill>
                  <a:srgbClr val="FF0000"/>
                </a:solidFill>
                <a:latin typeface="Poboto"/>
              </a:rPr>
              <a:t>язык + математика + предметы по 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выбору, но пересдают ЕГЭ в 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президентский день</a:t>
            </a:r>
            <a:r>
              <a:rPr lang="ru-RU" sz="900" b="1" dirty="0" smtClean="0">
                <a:solidFill>
                  <a:srgbClr val="FF0000"/>
                </a:solidFill>
                <a:latin typeface="Poboto"/>
              </a:rPr>
              <a:t>)</a:t>
            </a:r>
            <a:endParaRPr lang="ru-RU" sz="900" b="1" dirty="0">
              <a:solidFill>
                <a:srgbClr val="FF0000"/>
              </a:solidFill>
              <a:latin typeface="Poboto"/>
            </a:endParaRPr>
          </a:p>
        </p:txBody>
      </p:sp>
    </p:spTree>
    <p:extLst>
      <p:ext uri="{BB962C8B-B14F-4D97-AF65-F5344CB8AC3E}">
        <p14:creationId xmlns:p14="http://schemas.microsoft.com/office/powerpoint/2010/main" val="1273233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300" b="1" dirty="0">
                <a:solidFill>
                  <a:srgbClr val="FF0000"/>
                </a:solidFill>
                <a:latin typeface="Poboto"/>
              </a:rPr>
              <a:t>Приказ Министерства просвещения Российской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Федерации</a:t>
            </a:r>
          </a:p>
          <a:p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от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5 октября 2020 года № 546 «Об утверждении Порядка заполнения, учета и выдачи аттестатов об основном общем и среднем общем образовании и их дубликатов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»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(в ред. </a:t>
            </a:r>
            <a:r>
              <a:rPr lang="ru-RU" sz="1300" dirty="0">
                <a:latin typeface="Poboto"/>
              </a:rPr>
              <a:t>от 07.03.2024 </a:t>
            </a:r>
            <a:r>
              <a:rPr lang="ru-RU" sz="1300" dirty="0">
                <a:latin typeface="Poboto"/>
                <a:hlinkClick r:id="rId2"/>
              </a:rPr>
              <a:t>N 150</a:t>
            </a:r>
            <a:r>
              <a:rPr lang="ru-RU" sz="1300" dirty="0">
                <a:latin typeface="Poboto"/>
              </a:rPr>
              <a:t>)</a:t>
            </a:r>
            <a:endParaRPr lang="ru-RU" sz="1300" dirty="0">
              <a:solidFill>
                <a:srgbClr val="FF0000"/>
              </a:solidFill>
              <a:latin typeface="Poboto"/>
            </a:endParaRPr>
          </a:p>
          <a:p>
            <a:endParaRPr lang="ru-RU" sz="1400" dirty="0">
              <a:solidFill>
                <a:srgbClr val="FF0000"/>
              </a:solidFill>
              <a:latin typeface="Poboto mono"/>
            </a:endParaRPr>
          </a:p>
          <a:p>
            <a:r>
              <a:rPr lang="ru-RU" sz="1400" dirty="0" smtClean="0"/>
              <a:t>П. 23-29</a:t>
            </a:r>
            <a:endParaRPr lang="ru-RU" sz="1400" dirty="0"/>
          </a:p>
          <a:p>
            <a:pPr algn="l"/>
            <a:r>
              <a:rPr lang="ru-RU" sz="1400" dirty="0" smtClean="0"/>
              <a:t>Выдача </a:t>
            </a:r>
            <a:r>
              <a:rPr lang="ru-RU" sz="1400" dirty="0"/>
              <a:t>дубликата аттестата и (или) дубликата приложения к аттестату </a:t>
            </a:r>
            <a:r>
              <a:rPr lang="ru-RU" sz="1400" dirty="0" smtClean="0"/>
              <a:t>осуществляется</a:t>
            </a:r>
          </a:p>
          <a:p>
            <a:pPr algn="l"/>
            <a:r>
              <a:rPr lang="ru-RU" sz="1400" dirty="0" smtClean="0"/>
              <a:t>при </a:t>
            </a:r>
            <a:r>
              <a:rPr lang="ru-RU" sz="1400" dirty="0"/>
              <a:t>утрате аттестата или приложения к </a:t>
            </a:r>
            <a:r>
              <a:rPr lang="ru-RU" sz="1400" dirty="0" smtClean="0"/>
              <a:t>аттестату - с изложением обстоятельств утраты аттестата или приложения к аттестату, а также приложением документа, подтверждающего факт утраты (справки из органов внутренних дел, пожарной охраны и других);</a:t>
            </a:r>
            <a:endParaRPr lang="ru-RU" sz="1400" dirty="0"/>
          </a:p>
          <a:p>
            <a:pPr algn="l"/>
            <a:r>
              <a:rPr lang="ru-RU" sz="1400" dirty="0">
                <a:solidFill>
                  <a:srgbClr val="FF0000"/>
                </a:solidFill>
              </a:rPr>
              <a:t>при повреждении аттестата и (или) приложения к аттестату, при обнаружении ошибки, допущенной при заполнении, - с изложением обстоятельств и характера повреждений, исключающих возможность дальнейшего использования, или указанием допущенных ошибок с приложением поврежденного (испорченного) аттестата и (или) приложения к аттестату, которые подлежат уничтожению с составлением соответствующего акта;</a:t>
            </a:r>
          </a:p>
          <a:p>
            <a:pPr algn="l"/>
            <a:r>
              <a:rPr lang="ru-RU" sz="1400" dirty="0"/>
              <a:t>при изменении фамилии (имени, отчества) и (или) пола выпускника - с приложением копий документов, подтверждающих изменение фамилии (имени, отчества) выпускника.</a:t>
            </a:r>
          </a:p>
          <a:p>
            <a:pPr algn="l"/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10107610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123478"/>
            <a:ext cx="8640960" cy="482453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Выдача медалей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и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II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 степеней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Приказ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Министерства просвещения Российской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Федерации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от 29 сентября 2023 года № 730 «Об утверждении Порядка и условий выдачи медалей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«За особые успехи в учении»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и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II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степеней</a:t>
            </a:r>
          </a:p>
          <a:p>
            <a:endParaRPr lang="ru-RU" sz="1400" b="1" dirty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Медаль </a:t>
            </a:r>
            <a:r>
              <a:rPr lang="ru-RU" sz="1400" b="1" dirty="0">
                <a:solidFill>
                  <a:srgbClr val="7030A0"/>
                </a:solidFill>
                <a:latin typeface="Poboto"/>
              </a:rPr>
              <a:t>"За особые успехи в учении" I степени </a:t>
            </a:r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вручается </a:t>
            </a:r>
            <a:r>
              <a:rPr lang="ru-RU" sz="1400" b="1" dirty="0">
                <a:solidFill>
                  <a:srgbClr val="7030A0"/>
                </a:solidFill>
                <a:latin typeface="Poboto"/>
              </a:rPr>
              <a:t>лицам</a:t>
            </a:r>
            <a:r>
              <a:rPr lang="ru-RU" sz="1400" dirty="0" smtClean="0">
                <a:solidFill>
                  <a:srgbClr val="7030A0"/>
                </a:solidFill>
                <a:latin typeface="Poboto"/>
              </a:rPr>
              <a:t>,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u="sng" dirty="0" smtClean="0">
                <a:latin typeface="Poboto"/>
              </a:rPr>
              <a:t>завершившим </a:t>
            </a:r>
            <a:r>
              <a:rPr lang="ru-RU" sz="1400" u="sng" dirty="0">
                <a:latin typeface="Poboto"/>
              </a:rPr>
              <a:t>освоение образовательных программ среднего общего образования </a:t>
            </a:r>
            <a:r>
              <a:rPr lang="ru-RU" sz="1400" dirty="0">
                <a:latin typeface="Poboto"/>
              </a:rPr>
              <a:t>в организациях, осуществляющих образовательную деятельность по имеющим государственную аккредитацию образовательным программам среднего общего </a:t>
            </a:r>
            <a:r>
              <a:rPr lang="ru-RU" sz="1400" dirty="0" smtClean="0">
                <a:latin typeface="Poboto"/>
              </a:rPr>
              <a:t>образования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Poboto"/>
              </a:rPr>
              <a:t>имеющим </a:t>
            </a:r>
            <a:r>
              <a:rPr lang="ru-RU" sz="1400" dirty="0">
                <a:latin typeface="Poboto"/>
              </a:rPr>
              <a:t>итоговые оценки успеваемости "отлично" по всем учебным предметам, </a:t>
            </a:r>
            <a:r>
              <a:rPr lang="ru-RU" sz="1400" dirty="0" err="1">
                <a:latin typeface="Poboto"/>
              </a:rPr>
              <a:t>изучавшимся</a:t>
            </a:r>
            <a:r>
              <a:rPr lang="ru-RU" sz="1400" dirty="0">
                <a:latin typeface="Poboto"/>
              </a:rPr>
              <a:t> в соответствии с учебным планом, </a:t>
            </a:r>
            <a:endParaRPr lang="ru-RU" sz="1400" dirty="0" smtClean="0">
              <a:latin typeface="Poboto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Poboto"/>
              </a:rPr>
              <a:t>успешно </a:t>
            </a:r>
            <a:r>
              <a:rPr lang="ru-RU" sz="1400" dirty="0">
                <a:latin typeface="Poboto"/>
              </a:rPr>
              <a:t>прошедшим государственную итоговую аттестацию (далее - ГИА) </a:t>
            </a:r>
            <a:r>
              <a:rPr lang="ru-RU" sz="1400" dirty="0">
                <a:solidFill>
                  <a:srgbClr val="FF0000"/>
                </a:solidFill>
                <a:latin typeface="Poboto"/>
              </a:rPr>
              <a:t>(без учета результатов, полученных при прохождении повторно ГИА</a:t>
            </a:r>
            <a:r>
              <a:rPr lang="ru-RU" sz="1400" dirty="0">
                <a:latin typeface="Poboto"/>
              </a:rPr>
              <a:t>) и набравшим: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774"/>
                </a:solidFill>
                <a:latin typeface="Poboto"/>
              </a:rPr>
              <a:t>не менее 70 баллов на </a:t>
            </a:r>
            <a:r>
              <a:rPr lang="ru-RU" sz="1400" b="1" dirty="0" smtClean="0">
                <a:solidFill>
                  <a:srgbClr val="002774"/>
                </a:solidFill>
                <a:latin typeface="Poboto"/>
              </a:rPr>
              <a:t>ЕГЭ </a:t>
            </a:r>
            <a:r>
              <a:rPr lang="ru-RU" sz="1400" b="1" dirty="0">
                <a:solidFill>
                  <a:srgbClr val="002774"/>
                </a:solidFill>
                <a:latin typeface="Poboto"/>
              </a:rPr>
              <a:t>по учебному предмету "Русский язык" и не менее 70 баллов на ЕГЭ по одному из сдаваемых учебных предметов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,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либо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на ЕГЭ по учебному предмету "Математика" базового уровня (для выпускников, сдающих только учебные предметы "Русский язык" и "Математика" базового уровня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по учебным предметам "Русский язык" и "Математика" (далее - обязательные учебные предметы) - в случае прохождения выпускником ГИА в форме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ГВЭ)</a:t>
            </a:r>
            <a:endParaRPr lang="ru-RU" sz="1400" dirty="0">
              <a:solidFill>
                <a:srgbClr val="002774"/>
              </a:solidFill>
              <a:latin typeface="Pobot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по обязательному учебному предмету, сдаваемому в форме ГВЭ, и не менее 70 баллов по обязательному учебному предмету, сдаваемому в форме ЕГЭ - в случае выбора выпускником различных форм прохождения ГИА (ЕГЭ и ГВЭ).</a:t>
            </a:r>
          </a:p>
          <a:p>
            <a:pPr algn="l"/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9564168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Выдача медалей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и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II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 степеней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Приказ 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Министерства просвещения Российской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Федерации</a:t>
            </a:r>
            <a:r>
              <a:rPr lang="ru-RU" sz="1400" b="1" dirty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от 29 сентября 2023 года № 730 «Об утверждении Порядка и условий выдачи медалей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«За особые успехи в учении»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и </a:t>
            </a:r>
            <a:r>
              <a:rPr lang="en-US" sz="1400" b="1" dirty="0" smtClean="0">
                <a:solidFill>
                  <a:srgbClr val="FF0000"/>
                </a:solidFill>
                <a:latin typeface="Poboto"/>
              </a:rPr>
              <a:t>II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Poboto"/>
              </a:rPr>
              <a:t>степеней</a:t>
            </a:r>
          </a:p>
          <a:p>
            <a:endParaRPr lang="ru-RU" sz="1400" b="1" dirty="0">
              <a:solidFill>
                <a:srgbClr val="FF0000"/>
              </a:solidFill>
              <a:latin typeface="Poboto"/>
            </a:endParaRPr>
          </a:p>
          <a:p>
            <a:pPr algn="l"/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Медаль </a:t>
            </a:r>
            <a:r>
              <a:rPr lang="ru-RU" sz="1400" b="1" dirty="0">
                <a:solidFill>
                  <a:srgbClr val="7030A0"/>
                </a:solidFill>
                <a:latin typeface="Poboto"/>
              </a:rPr>
              <a:t>"За особые успехи в учении" </a:t>
            </a:r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I</a:t>
            </a:r>
            <a:r>
              <a:rPr lang="en-US" sz="1400" b="1" dirty="0" smtClean="0">
                <a:solidFill>
                  <a:srgbClr val="7030A0"/>
                </a:solidFill>
                <a:latin typeface="Poboto"/>
              </a:rPr>
              <a:t>I</a:t>
            </a:r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 </a:t>
            </a:r>
            <a:r>
              <a:rPr lang="ru-RU" sz="1400" b="1" dirty="0">
                <a:solidFill>
                  <a:srgbClr val="7030A0"/>
                </a:solidFill>
                <a:latin typeface="Poboto"/>
              </a:rPr>
              <a:t>степени </a:t>
            </a:r>
            <a:r>
              <a:rPr lang="ru-RU" sz="1400" b="1" dirty="0" smtClean="0">
                <a:solidFill>
                  <a:srgbClr val="7030A0"/>
                </a:solidFill>
                <a:latin typeface="Poboto"/>
              </a:rPr>
              <a:t>вручается </a:t>
            </a:r>
            <a:r>
              <a:rPr lang="ru-RU" sz="1400" dirty="0" smtClean="0">
                <a:solidFill>
                  <a:srgbClr val="7030A0"/>
                </a:solidFill>
                <a:latin typeface="Poboto"/>
              </a:rPr>
              <a:t>выпускникам</a:t>
            </a:r>
            <a:r>
              <a:rPr lang="ru-RU" sz="1400" dirty="0">
                <a:solidFill>
                  <a:srgbClr val="7030A0"/>
                </a:solidFill>
                <a:latin typeface="Poboto"/>
              </a:rPr>
              <a:t>, </a:t>
            </a:r>
            <a:endParaRPr lang="ru-RU" sz="1400" dirty="0" smtClean="0">
              <a:solidFill>
                <a:srgbClr val="7030A0"/>
              </a:solidFill>
              <a:latin typeface="Poboto"/>
            </a:endParaRPr>
          </a:p>
          <a:p>
            <a:pPr algn="l"/>
            <a:endParaRPr lang="ru-RU" sz="1400" dirty="0" smtClean="0">
              <a:solidFill>
                <a:srgbClr val="7030A0"/>
              </a:solidFill>
              <a:latin typeface="Poboto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Poboto"/>
              </a:rPr>
              <a:t>имеющим </a:t>
            </a:r>
            <a:r>
              <a:rPr lang="ru-RU" sz="1400" dirty="0">
                <a:latin typeface="Poboto"/>
              </a:rPr>
              <a:t>по всем учебным предметам, </a:t>
            </a:r>
            <a:r>
              <a:rPr lang="ru-RU" sz="1400" dirty="0" err="1">
                <a:latin typeface="Poboto"/>
              </a:rPr>
              <a:t>изучавшимся</a:t>
            </a:r>
            <a:r>
              <a:rPr lang="ru-RU" sz="1400" dirty="0">
                <a:latin typeface="Poboto"/>
              </a:rPr>
              <a:t> в соответствии с учебным планом, </a:t>
            </a:r>
            <a:endParaRPr lang="ru-RU" sz="1400" dirty="0" smtClean="0">
              <a:latin typeface="Poboto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Poboto"/>
              </a:rPr>
              <a:t>итоговые </a:t>
            </a:r>
            <a:r>
              <a:rPr lang="ru-RU" sz="1400" dirty="0">
                <a:latin typeface="Poboto"/>
              </a:rPr>
              <a:t>оценки успеваемости "отлично" и не более двух оценок "хорошо", </a:t>
            </a:r>
            <a:endParaRPr lang="ru-RU" sz="1400" dirty="0" smtClean="0">
              <a:latin typeface="Poboto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Poboto"/>
              </a:rPr>
              <a:t>успешно </a:t>
            </a:r>
            <a:r>
              <a:rPr lang="ru-RU" sz="1400" dirty="0">
                <a:latin typeface="Poboto"/>
              </a:rPr>
              <a:t>прошедшим ГИА (без учета результатов, полученных при прохождении повторно ГИА) и набравшим</a:t>
            </a:r>
            <a:r>
              <a:rPr lang="ru-RU" sz="1400" dirty="0" smtClean="0">
                <a:latin typeface="Poboto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002774"/>
                </a:solidFill>
                <a:latin typeface="Poboto"/>
              </a:rPr>
              <a:t>не </a:t>
            </a:r>
            <a:r>
              <a:rPr lang="ru-RU" sz="1400" b="1" dirty="0">
                <a:solidFill>
                  <a:srgbClr val="002774"/>
                </a:solidFill>
                <a:latin typeface="Poboto"/>
              </a:rPr>
              <a:t>менее </a:t>
            </a:r>
            <a:r>
              <a:rPr lang="ru-RU" sz="1400" b="1" dirty="0" smtClean="0">
                <a:solidFill>
                  <a:srgbClr val="002774"/>
                </a:solidFill>
                <a:latin typeface="Poboto"/>
              </a:rPr>
              <a:t>60 </a:t>
            </a:r>
            <a:r>
              <a:rPr lang="ru-RU" sz="1400" b="1" dirty="0">
                <a:solidFill>
                  <a:srgbClr val="002774"/>
                </a:solidFill>
                <a:latin typeface="Poboto"/>
              </a:rPr>
              <a:t>баллов на </a:t>
            </a:r>
            <a:r>
              <a:rPr lang="ru-RU" sz="1400" b="1" dirty="0" smtClean="0">
                <a:solidFill>
                  <a:srgbClr val="002774"/>
                </a:solidFill>
                <a:latin typeface="Poboto"/>
              </a:rPr>
              <a:t>ЕГЭ </a:t>
            </a:r>
            <a:r>
              <a:rPr lang="ru-RU" sz="1400" b="1" dirty="0">
                <a:solidFill>
                  <a:srgbClr val="002774"/>
                </a:solidFill>
                <a:latin typeface="Poboto"/>
              </a:rPr>
              <a:t>по учебному предмету "Русский язык" и не менее </a:t>
            </a:r>
            <a:r>
              <a:rPr lang="ru-RU" sz="1400" b="1" dirty="0" smtClean="0">
                <a:solidFill>
                  <a:srgbClr val="002774"/>
                </a:solidFill>
                <a:latin typeface="Poboto"/>
              </a:rPr>
              <a:t>60 </a:t>
            </a:r>
            <a:r>
              <a:rPr lang="ru-RU" sz="1400" b="1" dirty="0">
                <a:solidFill>
                  <a:srgbClr val="002774"/>
                </a:solidFill>
                <a:latin typeface="Poboto"/>
              </a:rPr>
              <a:t>баллов на ЕГЭ по одному из сдаваемых учебных предметов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, </a:t>
            </a:r>
            <a:endParaRPr lang="ru-RU" sz="1400" dirty="0" smtClean="0">
              <a:solidFill>
                <a:srgbClr val="002774"/>
              </a:solidFill>
              <a:latin typeface="Pobot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на ЕГЭ по учебному предмету "Математика" базового уровня (для выпускников, сдающих только учебные предметы "Русский язык" и "Математика" базового уровня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по учебным предметам "Русский язык" и "Математика"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(обязательные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учебные предметы) - в случае прохождения выпускником ГИА в форме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ГВЭ)</a:t>
            </a:r>
            <a:endParaRPr lang="ru-RU" sz="1400" dirty="0">
              <a:solidFill>
                <a:srgbClr val="002774"/>
              </a:solidFill>
              <a:latin typeface="Pobot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5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по обязательному учебному предмету, сдаваемому в форме ГВЭ, и не менее </a:t>
            </a:r>
            <a:r>
              <a:rPr lang="ru-RU" sz="1400" dirty="0" smtClean="0">
                <a:solidFill>
                  <a:srgbClr val="002774"/>
                </a:solidFill>
                <a:latin typeface="Poboto"/>
              </a:rPr>
              <a:t>60 </a:t>
            </a:r>
            <a:r>
              <a:rPr lang="ru-RU" sz="1400" dirty="0">
                <a:solidFill>
                  <a:srgbClr val="002774"/>
                </a:solidFill>
                <a:latin typeface="Poboto"/>
              </a:rPr>
              <a:t>баллов по обязательному учебному предмету, сдаваемому в форме ЕГЭ - в случае выбора выпускником различных форм прохождения ГИА (ЕГЭ и ГВЭ).</a:t>
            </a:r>
          </a:p>
          <a:p>
            <a:pPr algn="l"/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6987686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Приказ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Министерства просвещения Российской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Федерации</a:t>
            </a:r>
            <a:r>
              <a:rPr lang="en-US" sz="1300" b="1" dirty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от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5 октября 2020 года № 546 </a:t>
            </a:r>
            <a:endParaRPr lang="en-US" sz="1300" b="1" dirty="0" smtClean="0">
              <a:solidFill>
                <a:srgbClr val="FF0000"/>
              </a:solidFill>
              <a:latin typeface="Poboto"/>
            </a:endParaRPr>
          </a:p>
          <a:p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«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Об утверждении Порядка заполнения, учета и выдачи аттестатов об основном общем и среднем общем образовании и их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дубликатов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» (в ред. </a:t>
            </a:r>
            <a:r>
              <a:rPr lang="ru-RU" sz="1300" dirty="0">
                <a:latin typeface="Poboto"/>
              </a:rPr>
              <a:t>от 07.03.2024 </a:t>
            </a:r>
            <a:r>
              <a:rPr lang="ru-RU" sz="1300" dirty="0">
                <a:latin typeface="Poboto"/>
                <a:hlinkClick r:id="rId2"/>
              </a:rPr>
              <a:t>N </a:t>
            </a:r>
            <a:r>
              <a:rPr lang="ru-RU" sz="1300" dirty="0" smtClean="0">
                <a:latin typeface="Poboto"/>
                <a:hlinkClick r:id="rId2"/>
              </a:rPr>
              <a:t>150</a:t>
            </a:r>
            <a:r>
              <a:rPr lang="ru-RU" sz="1300" dirty="0">
                <a:latin typeface="Poboto"/>
              </a:rPr>
              <a:t>)</a:t>
            </a:r>
            <a:endParaRPr lang="ru-RU" sz="1300" dirty="0">
              <a:solidFill>
                <a:srgbClr val="FF0000"/>
              </a:solidFill>
              <a:latin typeface="Poboto"/>
            </a:endParaRPr>
          </a:p>
          <a:p>
            <a:r>
              <a:rPr lang="ru-RU" sz="1200" dirty="0"/>
              <a:t> </a:t>
            </a:r>
          </a:p>
          <a:p>
            <a:pPr algn="l"/>
            <a:r>
              <a:rPr lang="ru-RU" sz="1200" dirty="0">
                <a:latin typeface="Poboto"/>
              </a:rPr>
              <a:t>Аттестат о среднем общем образовании с отличием выдается </a:t>
            </a:r>
            <a:r>
              <a:rPr lang="ru-RU" sz="1200" dirty="0">
                <a:solidFill>
                  <a:srgbClr val="FF0000"/>
                </a:solidFill>
                <a:latin typeface="Poboto"/>
              </a:rPr>
              <a:t>красного</a:t>
            </a:r>
            <a:r>
              <a:rPr lang="ru-RU" sz="1200" dirty="0">
                <a:latin typeface="Poboto"/>
              </a:rPr>
              <a:t> или </a:t>
            </a:r>
            <a:r>
              <a:rPr lang="ru-RU" sz="1200" dirty="0">
                <a:solidFill>
                  <a:srgbClr val="004BE2"/>
                </a:solidFill>
                <a:latin typeface="Poboto"/>
              </a:rPr>
              <a:t>сине-голубого цвета.</a:t>
            </a:r>
          </a:p>
          <a:p>
            <a:pPr algn="l"/>
            <a:endParaRPr lang="ru-RU" sz="1200" dirty="0" smtClean="0">
              <a:latin typeface="Poboto"/>
            </a:endParaRPr>
          </a:p>
          <a:p>
            <a:pPr algn="l"/>
            <a:r>
              <a:rPr lang="ru-RU" sz="1100" dirty="0" smtClean="0">
                <a:solidFill>
                  <a:srgbClr val="FF0000"/>
                </a:solidFill>
                <a:latin typeface="Poboto"/>
              </a:rPr>
              <a:t>Аттестат </a:t>
            </a:r>
            <a:r>
              <a:rPr lang="ru-RU" sz="1100" dirty="0">
                <a:solidFill>
                  <a:srgbClr val="FF0000"/>
                </a:solidFill>
                <a:latin typeface="Poboto"/>
              </a:rPr>
              <a:t>о среднем общем образовании с отличием красного цвета </a:t>
            </a:r>
            <a:r>
              <a:rPr lang="ru-RU" sz="1100" dirty="0">
                <a:latin typeface="Poboto"/>
              </a:rPr>
              <a:t>и приложение к нему выдаются выпускникам 11 (12) класса, </a:t>
            </a:r>
            <a:endParaRPr lang="ru-RU" sz="1100" dirty="0" smtClean="0">
              <a:latin typeface="Poboto"/>
            </a:endParaRPr>
          </a:p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ru-RU" sz="1100" dirty="0" smtClean="0">
                <a:latin typeface="Poboto"/>
              </a:rPr>
              <a:t>завершившим </a:t>
            </a:r>
            <a:r>
              <a:rPr lang="ru-RU" sz="1100" dirty="0">
                <a:latin typeface="Poboto"/>
              </a:rPr>
              <a:t>обучение по образовательным программам среднего общего образования, имеющим итоговые отметки "отлично" по всем учебным предметам учебного плана, </a:t>
            </a:r>
            <a:r>
              <a:rPr lang="ru-RU" sz="1100" dirty="0" err="1" smtClean="0">
                <a:latin typeface="Poboto"/>
              </a:rPr>
              <a:t>изучавшимся</a:t>
            </a:r>
            <a:r>
              <a:rPr lang="ru-RU" sz="1100" dirty="0" smtClean="0">
                <a:latin typeface="Poboto"/>
              </a:rPr>
              <a:t> </a:t>
            </a:r>
            <a:r>
              <a:rPr lang="ru-RU" sz="1100" dirty="0">
                <a:latin typeface="Poboto"/>
              </a:rPr>
              <a:t>на уровне среднего общего образования, </a:t>
            </a:r>
            <a:endParaRPr lang="ru-RU" sz="1100" dirty="0" smtClean="0">
              <a:latin typeface="Poboto"/>
            </a:endParaRPr>
          </a:p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ru-RU" sz="1100" dirty="0" smtClean="0">
                <a:latin typeface="Poboto"/>
              </a:rPr>
              <a:t>успешно </a:t>
            </a:r>
            <a:r>
              <a:rPr lang="ru-RU" sz="1100" dirty="0">
                <a:latin typeface="Poboto"/>
              </a:rPr>
              <a:t>прошедшим государственную итоговую аттестацию </a:t>
            </a:r>
            <a:r>
              <a:rPr lang="ru-RU" sz="1100" dirty="0" smtClean="0">
                <a:latin typeface="Poboto"/>
              </a:rPr>
              <a:t>&lt;*&gt; </a:t>
            </a:r>
            <a:r>
              <a:rPr lang="ru-RU" sz="1100" dirty="0">
                <a:latin typeface="Poboto"/>
              </a:rPr>
              <a:t>(без учета результатов, полученных при прохождении повторной государственной итоговой аттестации) </a:t>
            </a:r>
            <a:endParaRPr lang="ru-RU" sz="1100" dirty="0" smtClean="0">
              <a:latin typeface="Poboto"/>
            </a:endParaRPr>
          </a:p>
          <a:p>
            <a:pPr algn="l"/>
            <a:r>
              <a:rPr lang="ru-RU" sz="1200" dirty="0" smtClean="0">
                <a:latin typeface="Poboto"/>
              </a:rPr>
              <a:t>--------------------------------</a:t>
            </a:r>
            <a:endParaRPr lang="ru-RU" sz="1200" dirty="0">
              <a:latin typeface="Poboto"/>
            </a:endParaRPr>
          </a:p>
          <a:p>
            <a:pPr algn="l"/>
            <a:r>
              <a:rPr lang="ru-RU" sz="900" dirty="0" smtClean="0">
                <a:latin typeface="Poboto"/>
              </a:rPr>
              <a:t>&lt;*&gt; </a:t>
            </a:r>
            <a:r>
              <a:rPr lang="ru-RU" sz="900" dirty="0">
                <a:latin typeface="Poboto"/>
                <a:hlinkClick r:id="rId3"/>
              </a:rPr>
              <a:t>Абзац третий пункта 93</a:t>
            </a:r>
            <a:r>
              <a:rPr lang="ru-RU" sz="900" dirty="0">
                <a:latin typeface="Poboto"/>
              </a:rPr>
              <a:t> Порядка проведения государственной итоговой аттестации по образовательным программам среднего общего образования, утвержденного приказом Министерства просвещения Российской Федерации и Федеральной службы по надзору в сфере образования и науки от 4 апреля 2023 г. N 233/552 </a:t>
            </a:r>
            <a:r>
              <a:rPr lang="ru-RU" sz="900" dirty="0" smtClean="0">
                <a:latin typeface="Poboto"/>
              </a:rPr>
              <a:t>(</a:t>
            </a:r>
            <a:r>
              <a:rPr lang="ru-RU" sz="900" dirty="0">
                <a:latin typeface="Poboto"/>
              </a:rPr>
              <a:t>далее - Порядок ГИА-11</a:t>
            </a:r>
            <a:r>
              <a:rPr lang="ru-RU" sz="900" dirty="0" smtClean="0">
                <a:latin typeface="Poboto"/>
              </a:rPr>
              <a:t>) – </a:t>
            </a:r>
            <a:r>
              <a:rPr lang="ru-RU" sz="900" dirty="0" smtClean="0">
                <a:solidFill>
                  <a:srgbClr val="FF0000"/>
                </a:solidFill>
                <a:latin typeface="Poboto"/>
              </a:rPr>
              <a:t>то есть сдал ЕГЭ не менее минимального порога по всем предметам</a:t>
            </a:r>
            <a:endParaRPr lang="ru-RU" sz="900" dirty="0">
              <a:solidFill>
                <a:srgbClr val="FF0000"/>
              </a:solidFill>
              <a:latin typeface="Poboto"/>
            </a:endParaRPr>
          </a:p>
          <a:p>
            <a:pPr algn="l"/>
            <a:endParaRPr lang="ru-RU" sz="1200" dirty="0">
              <a:latin typeface="Poboto"/>
            </a:endParaRPr>
          </a:p>
          <a:p>
            <a:pPr algn="l"/>
            <a:r>
              <a:rPr lang="ru-RU" sz="1200" dirty="0" smtClean="0">
                <a:latin typeface="Poboto"/>
              </a:rPr>
              <a:t>и </a:t>
            </a:r>
            <a:r>
              <a:rPr lang="ru-RU" sz="1200" dirty="0">
                <a:latin typeface="Poboto"/>
              </a:rPr>
              <a:t>набравшим: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7030A0"/>
                </a:solidFill>
                <a:latin typeface="Poboto"/>
              </a:rPr>
              <a:t>не </a:t>
            </a:r>
            <a:r>
              <a:rPr lang="ru-RU" sz="1200" b="1" dirty="0">
                <a:solidFill>
                  <a:srgbClr val="7030A0"/>
                </a:solidFill>
                <a:latin typeface="Poboto"/>
              </a:rPr>
              <a:t>менее 70 баллов на ЕГЭ по учебному предмету "Русский язык" и не менее 70 баллов на ЕГЭ по одному из сдаваемых учебных предметов</a:t>
            </a:r>
            <a:r>
              <a:rPr lang="ru-RU" sz="1200" dirty="0">
                <a:latin typeface="Poboto"/>
              </a:rPr>
              <a:t>, либо </a:t>
            </a:r>
            <a:r>
              <a:rPr lang="ru-RU" sz="1200" dirty="0">
                <a:solidFill>
                  <a:srgbClr val="004F8A"/>
                </a:solidFill>
                <a:latin typeface="Poboto"/>
              </a:rPr>
              <a:t>5 баллов на ЕГЭ по учебному предмету "Математика" базового уровня (для выпускников, сдающих только учебные предметы "Русский язык" и "Математика" базового уровня</a:t>
            </a:r>
            <a:r>
              <a:rPr lang="ru-RU" sz="1200" dirty="0" smtClean="0">
                <a:latin typeface="Poboto"/>
              </a:rPr>
              <a:t>);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Poboto"/>
              </a:rPr>
              <a:t>5 </a:t>
            </a:r>
            <a:r>
              <a:rPr lang="ru-RU" sz="1200" dirty="0">
                <a:latin typeface="Poboto"/>
              </a:rPr>
              <a:t>баллов по обязательным учебным предметам - в случае прохождения выпускником ГИА в форме </a:t>
            </a:r>
            <a:r>
              <a:rPr lang="ru-RU" sz="1200" dirty="0" smtClean="0">
                <a:latin typeface="Poboto"/>
              </a:rPr>
              <a:t>ГВЭ;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Poboto"/>
              </a:rPr>
              <a:t>5 </a:t>
            </a:r>
            <a:r>
              <a:rPr lang="ru-RU" sz="1200" dirty="0">
                <a:latin typeface="Poboto"/>
              </a:rPr>
              <a:t>баллов по обязательному учебному предмету, сдаваемому в форме ГВЭ, и не менее 70 баллов по обязательному учебному предмету, сдаваемому в форме ЕГЭ, - в случае выбора выпускником различных форм прохождения ГИА (ЕГЭ и ГВЭ).</a:t>
            </a:r>
          </a:p>
          <a:p>
            <a:pPr algn="l"/>
            <a:endParaRPr lang="ru-RU" sz="1200" dirty="0">
              <a:solidFill>
                <a:srgbClr val="002774"/>
              </a:solidFill>
              <a:latin typeface="Poboto"/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1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1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9010921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Приказ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Министерства просвещения Российской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Федерации</a:t>
            </a:r>
            <a:r>
              <a:rPr lang="en-US" sz="1300" b="1" dirty="0">
                <a:solidFill>
                  <a:srgbClr val="FF0000"/>
                </a:solidFill>
                <a:latin typeface="Poboto"/>
              </a:rPr>
              <a:t>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от 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5 октября 2020 года № 546 </a:t>
            </a:r>
            <a:endParaRPr lang="en-US" sz="1300" b="1" dirty="0" smtClean="0">
              <a:solidFill>
                <a:srgbClr val="FF0000"/>
              </a:solidFill>
              <a:latin typeface="Poboto"/>
            </a:endParaRPr>
          </a:p>
          <a:p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«</a:t>
            </a:r>
            <a:r>
              <a:rPr lang="ru-RU" sz="1300" b="1" dirty="0">
                <a:solidFill>
                  <a:srgbClr val="FF0000"/>
                </a:solidFill>
                <a:latin typeface="Poboto"/>
              </a:rPr>
              <a:t>Об утверждении Порядка заполнения, учета и выдачи аттестатов об основном общем и среднем общем образовании и их 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дубликатов</a:t>
            </a:r>
            <a:r>
              <a:rPr lang="ru-RU" sz="1300" b="1" dirty="0" smtClean="0">
                <a:solidFill>
                  <a:srgbClr val="FF0000"/>
                </a:solidFill>
                <a:latin typeface="Poboto"/>
              </a:rPr>
              <a:t>» (в ред. </a:t>
            </a:r>
            <a:r>
              <a:rPr lang="ru-RU" sz="1300" dirty="0">
                <a:latin typeface="Poboto"/>
              </a:rPr>
              <a:t>от 07.03.2024 </a:t>
            </a:r>
            <a:r>
              <a:rPr lang="ru-RU" sz="1300" dirty="0" smtClean="0">
                <a:latin typeface="Poboto"/>
                <a:hlinkClick r:id="rId2"/>
              </a:rPr>
              <a:t>№ 150</a:t>
            </a:r>
            <a:r>
              <a:rPr lang="ru-RU" sz="1300" dirty="0">
                <a:latin typeface="Poboto"/>
              </a:rPr>
              <a:t>)</a:t>
            </a:r>
            <a:endParaRPr lang="ru-RU" sz="1300" dirty="0">
              <a:solidFill>
                <a:srgbClr val="FF0000"/>
              </a:solidFill>
              <a:latin typeface="Poboto"/>
            </a:endParaRPr>
          </a:p>
          <a:p>
            <a:r>
              <a:rPr lang="ru-RU" sz="1200" dirty="0"/>
              <a:t> </a:t>
            </a:r>
          </a:p>
          <a:p>
            <a:pPr algn="l"/>
            <a:r>
              <a:rPr lang="ru-RU" sz="1100" dirty="0" smtClean="0">
                <a:solidFill>
                  <a:srgbClr val="004BE2"/>
                </a:solidFill>
                <a:latin typeface="Poboto"/>
              </a:rPr>
              <a:t>Аттестат </a:t>
            </a:r>
            <a:r>
              <a:rPr lang="ru-RU" sz="1100" dirty="0">
                <a:solidFill>
                  <a:srgbClr val="004BE2"/>
                </a:solidFill>
                <a:latin typeface="Poboto"/>
              </a:rPr>
              <a:t>о среднем общем образовании с отличием сине-голубого цвета </a:t>
            </a:r>
            <a:r>
              <a:rPr lang="ru-RU" sz="1100" dirty="0">
                <a:latin typeface="Poboto"/>
              </a:rPr>
              <a:t>и приложение к нему выдаются выпускникам 11 (12) класса, </a:t>
            </a:r>
            <a:endParaRPr lang="ru-RU" sz="1100" dirty="0" smtClean="0">
              <a:latin typeface="Pobot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Poboto"/>
              </a:rPr>
              <a:t>завершившим </a:t>
            </a:r>
            <a:r>
              <a:rPr lang="ru-RU" sz="1100" dirty="0">
                <a:latin typeface="Poboto"/>
              </a:rPr>
              <a:t>обучение по образовательным программам среднего общего образования, </a:t>
            </a:r>
            <a:endParaRPr lang="ru-RU" sz="1100" dirty="0" smtClean="0">
              <a:latin typeface="Pobot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Poboto"/>
              </a:rPr>
              <a:t>имеющим </a:t>
            </a:r>
            <a:r>
              <a:rPr lang="ru-RU" sz="1100" dirty="0">
                <a:latin typeface="Poboto"/>
              </a:rPr>
              <a:t>по всем учебным предметам учебного плана, </a:t>
            </a:r>
            <a:r>
              <a:rPr lang="ru-RU" sz="1100" dirty="0" err="1">
                <a:latin typeface="Poboto"/>
              </a:rPr>
              <a:t>изучавшимся</a:t>
            </a:r>
            <a:r>
              <a:rPr lang="ru-RU" sz="1100" dirty="0">
                <a:latin typeface="Poboto"/>
              </a:rPr>
              <a:t> на уровне среднего общего образования, итоговые отметки успеваемости "отлично" и не более двух отметок "хорошо" </a:t>
            </a:r>
            <a:endParaRPr lang="ru-RU" sz="1100" dirty="0" smtClean="0">
              <a:latin typeface="Pobot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Poboto"/>
              </a:rPr>
              <a:t>и </a:t>
            </a:r>
            <a:r>
              <a:rPr lang="ru-RU" sz="1100" dirty="0">
                <a:latin typeface="Poboto"/>
              </a:rPr>
              <a:t>успешно прошедшим государственную итоговую аттестацию </a:t>
            </a:r>
            <a:endParaRPr lang="ru-RU" sz="1100" dirty="0" smtClean="0">
              <a:latin typeface="Poboto"/>
            </a:endParaRPr>
          </a:p>
          <a:p>
            <a:pPr algn="l"/>
            <a:r>
              <a:rPr lang="ru-RU" sz="1200" dirty="0" smtClean="0">
                <a:latin typeface="Poboto"/>
              </a:rPr>
              <a:t>--------------------------------</a:t>
            </a:r>
            <a:endParaRPr lang="ru-RU" sz="1200" dirty="0">
              <a:latin typeface="Poboto"/>
            </a:endParaRPr>
          </a:p>
          <a:p>
            <a:pPr algn="l"/>
            <a:r>
              <a:rPr lang="ru-RU" sz="900" dirty="0" smtClean="0">
                <a:latin typeface="Poboto"/>
              </a:rPr>
              <a:t>&lt;*&gt; </a:t>
            </a:r>
            <a:r>
              <a:rPr lang="ru-RU" sz="900" dirty="0">
                <a:latin typeface="Poboto"/>
                <a:hlinkClick r:id="rId3"/>
              </a:rPr>
              <a:t>Абзац третий пункта 93</a:t>
            </a:r>
            <a:r>
              <a:rPr lang="ru-RU" sz="900" dirty="0">
                <a:latin typeface="Poboto"/>
              </a:rPr>
              <a:t> Порядка проведения государственной итоговой аттестации по образовательным программам среднего общего образования, утвержденного приказом Министерства просвещения Российской Федерации и Федеральной службы по надзору в сфере образования и науки от 4 апреля 2023 г. N 233/552 </a:t>
            </a:r>
            <a:r>
              <a:rPr lang="ru-RU" sz="900" dirty="0" smtClean="0">
                <a:latin typeface="Poboto"/>
              </a:rPr>
              <a:t>(</a:t>
            </a:r>
            <a:r>
              <a:rPr lang="ru-RU" sz="900" dirty="0">
                <a:latin typeface="Poboto"/>
              </a:rPr>
              <a:t>далее - Порядок ГИА-11</a:t>
            </a:r>
            <a:r>
              <a:rPr lang="ru-RU" sz="900" dirty="0" smtClean="0">
                <a:latin typeface="Poboto"/>
              </a:rPr>
              <a:t>) – </a:t>
            </a:r>
            <a:r>
              <a:rPr lang="ru-RU" sz="900" dirty="0" smtClean="0">
                <a:solidFill>
                  <a:srgbClr val="FF0000"/>
                </a:solidFill>
                <a:latin typeface="Poboto"/>
              </a:rPr>
              <a:t>то есть сдал ЕГЭ не менее минимального порога по всем предметам</a:t>
            </a:r>
            <a:endParaRPr lang="ru-RU" sz="900" dirty="0">
              <a:solidFill>
                <a:srgbClr val="FF0000"/>
              </a:solidFill>
              <a:latin typeface="Poboto"/>
            </a:endParaRPr>
          </a:p>
          <a:p>
            <a:pPr algn="l"/>
            <a:endParaRPr lang="ru-RU" sz="1200" dirty="0">
              <a:latin typeface="Poboto"/>
            </a:endParaRPr>
          </a:p>
          <a:p>
            <a:pPr algn="l"/>
            <a:r>
              <a:rPr lang="ru-RU" sz="1200" dirty="0" smtClean="0">
                <a:latin typeface="Poboto"/>
              </a:rPr>
              <a:t>и </a:t>
            </a:r>
            <a:r>
              <a:rPr lang="ru-RU" sz="1200" dirty="0">
                <a:latin typeface="Poboto"/>
              </a:rPr>
              <a:t>набравшим: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7030A0"/>
                </a:solidFill>
                <a:latin typeface="Poboto"/>
              </a:rPr>
              <a:t>не </a:t>
            </a:r>
            <a:r>
              <a:rPr lang="ru-RU" sz="1200" b="1" dirty="0">
                <a:solidFill>
                  <a:srgbClr val="7030A0"/>
                </a:solidFill>
                <a:latin typeface="Poboto"/>
              </a:rPr>
              <a:t>менее </a:t>
            </a:r>
            <a:r>
              <a:rPr lang="ru-RU" sz="1200" b="1" dirty="0" smtClean="0">
                <a:solidFill>
                  <a:srgbClr val="7030A0"/>
                </a:solidFill>
                <a:latin typeface="Poboto"/>
              </a:rPr>
              <a:t>60 </a:t>
            </a:r>
            <a:r>
              <a:rPr lang="ru-RU" sz="1200" b="1" dirty="0">
                <a:solidFill>
                  <a:srgbClr val="7030A0"/>
                </a:solidFill>
                <a:latin typeface="Poboto"/>
              </a:rPr>
              <a:t>баллов на ЕГЭ по учебному предмету "Русский язык" и не менее </a:t>
            </a:r>
            <a:r>
              <a:rPr lang="ru-RU" sz="1200" b="1" dirty="0" smtClean="0">
                <a:solidFill>
                  <a:srgbClr val="7030A0"/>
                </a:solidFill>
                <a:latin typeface="Poboto"/>
              </a:rPr>
              <a:t>60 </a:t>
            </a:r>
            <a:r>
              <a:rPr lang="ru-RU" sz="1200" b="1" dirty="0">
                <a:solidFill>
                  <a:srgbClr val="7030A0"/>
                </a:solidFill>
                <a:latin typeface="Poboto"/>
              </a:rPr>
              <a:t>баллов на ЕГЭ по одному из сдаваемых учебных предметов</a:t>
            </a:r>
            <a:r>
              <a:rPr lang="ru-RU" sz="1200" dirty="0">
                <a:latin typeface="Poboto"/>
              </a:rPr>
              <a:t>, либо </a:t>
            </a:r>
            <a:r>
              <a:rPr lang="ru-RU" sz="1200" dirty="0">
                <a:solidFill>
                  <a:srgbClr val="004F8A"/>
                </a:solidFill>
                <a:latin typeface="Poboto"/>
              </a:rPr>
              <a:t>5 баллов на ЕГЭ по учебному предмету "Математика" базового уровня (для выпускников, сдающих только учебные предметы "Русский язык" и "Математика" базового уровня</a:t>
            </a:r>
            <a:r>
              <a:rPr lang="ru-RU" sz="1200" dirty="0" smtClean="0">
                <a:latin typeface="Poboto"/>
              </a:rPr>
              <a:t>);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Poboto"/>
              </a:rPr>
              <a:t>5 </a:t>
            </a:r>
            <a:r>
              <a:rPr lang="ru-RU" sz="1200" dirty="0">
                <a:latin typeface="Poboto"/>
              </a:rPr>
              <a:t>баллов по обязательным учебным предметам - в случае прохождения выпускником ГИА в форме </a:t>
            </a:r>
            <a:r>
              <a:rPr lang="ru-RU" sz="1200" dirty="0" smtClean="0">
                <a:latin typeface="Poboto"/>
              </a:rPr>
              <a:t>ГВЭ;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Poboto"/>
              </a:rPr>
              <a:t>5 </a:t>
            </a:r>
            <a:r>
              <a:rPr lang="ru-RU" sz="1200" dirty="0">
                <a:latin typeface="Poboto"/>
              </a:rPr>
              <a:t>баллов по обязательному учебному предмету, сдаваемому в форме ГВЭ, и не менее </a:t>
            </a:r>
            <a:r>
              <a:rPr lang="ru-RU" sz="1200" dirty="0" smtClean="0">
                <a:latin typeface="Poboto"/>
              </a:rPr>
              <a:t>60 </a:t>
            </a:r>
            <a:r>
              <a:rPr lang="ru-RU" sz="1200" dirty="0">
                <a:latin typeface="Poboto"/>
              </a:rPr>
              <a:t>баллов по обязательному учебному предмету, сдаваемому в форме ЕГЭ, - в случае выбора выпускником различных форм прохождения ГИА (ЕГЭ и ГВЭ).</a:t>
            </a:r>
          </a:p>
          <a:p>
            <a:pPr algn="l"/>
            <a:endParaRPr lang="ru-RU" sz="1200" dirty="0">
              <a:solidFill>
                <a:srgbClr val="002774"/>
              </a:solidFill>
              <a:latin typeface="Poboto"/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endParaRPr lang="ru-RU" sz="11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1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1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40553837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/>
          </a:p>
          <a:p>
            <a:endParaRPr lang="ru-RU" sz="1400" dirty="0"/>
          </a:p>
          <a:p>
            <a:r>
              <a:rPr lang="ru-RU" sz="1200" dirty="0" smtClean="0">
                <a:solidFill>
                  <a:srgbClr val="FF0000"/>
                </a:solidFill>
                <a:latin typeface="Poboto"/>
              </a:rPr>
              <a:t>Требование </a:t>
            </a:r>
            <a:r>
              <a:rPr lang="ru-RU" sz="1200" dirty="0" smtClean="0">
                <a:solidFill>
                  <a:srgbClr val="FF0000"/>
                </a:solidFill>
                <a:latin typeface="Poboto"/>
              </a:rPr>
              <a:t>об успешном прохождении государственной итоговой аттестации по образовательным программам среднего общего образования (далее – ГИА-11) (</a:t>
            </a:r>
            <a:r>
              <a:rPr lang="ru-RU" sz="1200" b="1" dirty="0" smtClean="0">
                <a:solidFill>
                  <a:srgbClr val="FF0000"/>
                </a:solidFill>
                <a:latin typeface="Poboto"/>
              </a:rPr>
              <a:t>без учета результатов, полученных при прохождении повторной ГИА-11</a:t>
            </a:r>
            <a:r>
              <a:rPr lang="ru-RU" sz="1200" dirty="0" smtClean="0">
                <a:solidFill>
                  <a:srgbClr val="FF0000"/>
                </a:solidFill>
                <a:latin typeface="Poboto"/>
              </a:rPr>
              <a:t>) для получения аттестата с отличием и медали. </a:t>
            </a:r>
          </a:p>
          <a:p>
            <a:endParaRPr lang="ru-RU" sz="1200" dirty="0" smtClean="0">
              <a:latin typeface="Poboto"/>
            </a:endParaRPr>
          </a:p>
          <a:p>
            <a:r>
              <a:rPr lang="ru-RU" sz="1200" dirty="0" smtClean="0">
                <a:latin typeface="Poboto"/>
              </a:rPr>
              <a:t>Указанная норма распространяется на выпускников, которые не прошли минимальный порог на ГИА-11 </a:t>
            </a:r>
          </a:p>
          <a:p>
            <a:r>
              <a:rPr lang="ru-RU" sz="1200" dirty="0" smtClean="0">
                <a:latin typeface="Poboto"/>
              </a:rPr>
              <a:t>(в том числе в форме ЕГЭ) и повторно </a:t>
            </a:r>
            <a:r>
              <a:rPr lang="ru-RU" sz="1200" b="1" dirty="0" smtClean="0">
                <a:solidFill>
                  <a:srgbClr val="FF0000"/>
                </a:solidFill>
                <a:latin typeface="Poboto"/>
              </a:rPr>
              <a:t>сдают обязательный учебный предмет, по которому был получен неудовлетворительный результат</a:t>
            </a:r>
            <a:r>
              <a:rPr lang="ru-RU" sz="1200" dirty="0" smtClean="0">
                <a:latin typeface="Poboto"/>
              </a:rPr>
              <a:t>, в резервные сроки соответствующего периода проведения экзаменов. </a:t>
            </a:r>
          </a:p>
          <a:p>
            <a:endParaRPr lang="ru-RU" sz="1200" dirty="0" smtClean="0">
              <a:latin typeface="Poboto"/>
            </a:endParaRPr>
          </a:p>
          <a:p>
            <a:endParaRPr lang="ru-RU" sz="1200" dirty="0" smtClean="0">
              <a:latin typeface="Poboto"/>
            </a:endParaRPr>
          </a:p>
          <a:p>
            <a:r>
              <a:rPr lang="ru-RU" sz="1200" dirty="0" smtClean="0">
                <a:latin typeface="Poboto"/>
              </a:rPr>
              <a:t>Если </a:t>
            </a:r>
            <a:r>
              <a:rPr lang="ru-RU" sz="1200" dirty="0" smtClean="0">
                <a:latin typeface="Poboto"/>
              </a:rPr>
              <a:t>выпускник </a:t>
            </a:r>
            <a:r>
              <a:rPr lang="ru-RU" sz="1200" b="1" dirty="0" smtClean="0">
                <a:solidFill>
                  <a:srgbClr val="FF0000"/>
                </a:solidFill>
                <a:latin typeface="Poboto"/>
              </a:rPr>
              <a:t>на повторной ГИА-11 </a:t>
            </a:r>
            <a:r>
              <a:rPr lang="ru-RU" sz="1200" dirty="0" smtClean="0">
                <a:solidFill>
                  <a:srgbClr val="FF0000"/>
                </a:solidFill>
                <a:latin typeface="Poboto"/>
              </a:rPr>
              <a:t>набрал </a:t>
            </a:r>
            <a:endParaRPr lang="ru-RU" sz="1200" dirty="0" smtClean="0">
              <a:solidFill>
                <a:srgbClr val="FF0000"/>
              </a:solidFill>
              <a:latin typeface="Poboto"/>
            </a:endParaRPr>
          </a:p>
          <a:p>
            <a:endParaRPr lang="ru-RU" sz="1200" dirty="0">
              <a:solidFill>
                <a:srgbClr val="FF0000"/>
              </a:solidFill>
              <a:latin typeface="Poboto"/>
            </a:endParaRPr>
          </a:p>
          <a:p>
            <a:r>
              <a:rPr lang="ru-RU" sz="1200" b="1" dirty="0" smtClean="0">
                <a:solidFill>
                  <a:srgbClr val="FF0000"/>
                </a:solidFill>
                <a:latin typeface="Poboto"/>
              </a:rPr>
              <a:t>по </a:t>
            </a:r>
            <a:r>
              <a:rPr lang="ru-RU" sz="1200" b="1" dirty="0" smtClean="0">
                <a:solidFill>
                  <a:srgbClr val="FF0000"/>
                </a:solidFill>
                <a:latin typeface="Poboto"/>
              </a:rPr>
              <a:t>обязательному учебному предмету </a:t>
            </a:r>
            <a:r>
              <a:rPr lang="ru-RU" sz="1200" dirty="0" smtClean="0">
                <a:solidFill>
                  <a:srgbClr val="FF0000"/>
                </a:solidFill>
                <a:latin typeface="Poboto"/>
              </a:rPr>
              <a:t>требуемый для получения аттестата с отличием и медали результат, </a:t>
            </a:r>
            <a:endParaRPr lang="ru-RU" sz="1200" dirty="0" smtClean="0">
              <a:solidFill>
                <a:srgbClr val="FF0000"/>
              </a:solidFill>
              <a:latin typeface="Poboto"/>
            </a:endParaRPr>
          </a:p>
          <a:p>
            <a:endParaRPr lang="ru-RU" sz="1200" b="1" u="sng" dirty="0">
              <a:solidFill>
                <a:srgbClr val="FF0000"/>
              </a:solidFill>
              <a:latin typeface="Poboto"/>
            </a:endParaRPr>
          </a:p>
          <a:p>
            <a:r>
              <a:rPr lang="ru-RU" sz="1200" b="1" u="sng" dirty="0" smtClean="0">
                <a:solidFill>
                  <a:srgbClr val="FF0000"/>
                </a:solidFill>
                <a:latin typeface="Poboto"/>
              </a:rPr>
              <a:t>он </a:t>
            </a:r>
            <a:r>
              <a:rPr lang="ru-RU" sz="1200" b="1" u="sng" dirty="0" smtClean="0">
                <a:solidFill>
                  <a:srgbClr val="FF0000"/>
                </a:solidFill>
                <a:latin typeface="Poboto"/>
              </a:rPr>
              <a:t>не получает аттестат с отличием и медаль, так как первый результат не аннулируется.</a:t>
            </a:r>
          </a:p>
          <a:p>
            <a:endParaRPr lang="ru-RU" sz="1200" b="1" dirty="0" smtClean="0">
              <a:solidFill>
                <a:srgbClr val="002774"/>
              </a:solidFill>
              <a:latin typeface="Poboto"/>
            </a:endParaRPr>
          </a:p>
          <a:p>
            <a:endParaRPr lang="ru-RU" sz="1200" b="1" dirty="0" smtClean="0">
              <a:solidFill>
                <a:srgbClr val="002774"/>
              </a:solidFill>
              <a:latin typeface="Poboto"/>
            </a:endParaRPr>
          </a:p>
          <a:p>
            <a:endParaRPr lang="ru-RU" sz="1200" b="1" dirty="0" smtClean="0">
              <a:solidFill>
                <a:srgbClr val="002774"/>
              </a:solidFill>
              <a:latin typeface="Pobot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32773584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/>
          </a:p>
          <a:p>
            <a:r>
              <a:rPr lang="ru-RU" sz="1400" dirty="0" smtClean="0"/>
              <a:t>В соответствии </a:t>
            </a:r>
            <a:r>
              <a:rPr lang="ru-RU" sz="1400" dirty="0"/>
              <a:t>с пунктом 97(3) Порядка проведения </a:t>
            </a:r>
            <a:r>
              <a:rPr lang="ru-RU" sz="1400" dirty="0" smtClean="0"/>
              <a:t>ГИА-11, </a:t>
            </a:r>
            <a:r>
              <a:rPr lang="ru-RU" sz="1400" dirty="0"/>
              <a:t>утвержденного совместным приказом </a:t>
            </a:r>
            <a:r>
              <a:rPr lang="ru-RU" sz="1400" dirty="0" err="1"/>
              <a:t>Минпросвещения</a:t>
            </a:r>
            <a:r>
              <a:rPr lang="ru-RU" sz="1400" dirty="0"/>
              <a:t> России и </a:t>
            </a:r>
            <a:r>
              <a:rPr lang="ru-RU" sz="1400" dirty="0" err="1"/>
              <a:t>Рособрнадзора</a:t>
            </a:r>
            <a:r>
              <a:rPr lang="ru-RU" sz="1400" dirty="0"/>
              <a:t> от 4 апреля 2023 г. </a:t>
            </a:r>
            <a:r>
              <a:rPr lang="ru-RU" sz="1400" dirty="0" smtClean="0"/>
              <a:t>№ </a:t>
            </a:r>
            <a:r>
              <a:rPr lang="ru-RU" sz="1400" dirty="0" smtClean="0"/>
              <a:t>233/552, </a:t>
            </a:r>
            <a:r>
              <a:rPr lang="ru-RU" sz="1400" dirty="0"/>
              <a:t>предыдущий результат ЕГЭ по пересдаваемому учебному предмету, полученный участником ГИА-11 в текущем году (году сдачи экзамена) (полученный в X классе в случае, установленном абзацем первым пунктом 8 Порядка), </a:t>
            </a:r>
            <a:endParaRPr lang="ru-RU" sz="1400" dirty="0" smtClean="0"/>
          </a:p>
          <a:p>
            <a:r>
              <a:rPr lang="ru-RU" sz="1400" dirty="0" smtClean="0"/>
              <a:t>аннулируется </a:t>
            </a:r>
            <a:r>
              <a:rPr lang="ru-RU" sz="1400" dirty="0"/>
              <a:t>решением председателя государственной экзаменационной комиссии. </a:t>
            </a:r>
          </a:p>
          <a:p>
            <a:endParaRPr lang="ru-RU" sz="1400" dirty="0" smtClean="0"/>
          </a:p>
          <a:p>
            <a:r>
              <a:rPr lang="ru-RU" sz="1400" dirty="0" smtClean="0">
                <a:solidFill>
                  <a:srgbClr val="FF0000"/>
                </a:solidFill>
              </a:rPr>
              <a:t>Таким </a:t>
            </a:r>
            <a:r>
              <a:rPr lang="ru-RU" sz="1400" dirty="0">
                <a:solidFill>
                  <a:srgbClr val="FF0000"/>
                </a:solidFill>
              </a:rPr>
              <a:t>образом, если выпускник по </a:t>
            </a:r>
            <a:r>
              <a:rPr lang="ru-RU" sz="1400" b="1" u="sng" dirty="0">
                <a:solidFill>
                  <a:srgbClr val="FF0000"/>
                </a:solidFill>
              </a:rPr>
              <a:t>пересдаваемому в дополнительные дни </a:t>
            </a:r>
            <a:endParaRPr lang="ru-RU" sz="1400" b="1" u="sng" dirty="0" smtClean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</a:rPr>
              <a:t>согласно </a:t>
            </a:r>
            <a:r>
              <a:rPr lang="ru-RU" sz="1400" dirty="0">
                <a:solidFill>
                  <a:srgbClr val="FF0000"/>
                </a:solidFill>
              </a:rPr>
              <a:t>пункту 97(1) Порядка </a:t>
            </a:r>
            <a:r>
              <a:rPr lang="ru-RU" sz="1400" b="1" dirty="0">
                <a:solidFill>
                  <a:srgbClr val="FF0000"/>
                </a:solidFill>
              </a:rPr>
              <a:t>обязательному учебному предмету </a:t>
            </a:r>
            <a:r>
              <a:rPr lang="ru-RU" sz="1400" dirty="0">
                <a:solidFill>
                  <a:srgbClr val="FF0000"/>
                </a:solidFill>
              </a:rPr>
              <a:t>на ГИА-11 в форме ЕГЭ 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или </a:t>
            </a:r>
            <a:r>
              <a:rPr lang="ru-RU" sz="1400" b="1" dirty="0">
                <a:solidFill>
                  <a:srgbClr val="FF0000"/>
                </a:solidFill>
              </a:rPr>
              <a:t>учебному предмету по выбору </a:t>
            </a:r>
            <a:r>
              <a:rPr lang="ru-RU" sz="1400" dirty="0">
                <a:solidFill>
                  <a:srgbClr val="FF0000"/>
                </a:solidFill>
              </a:rPr>
              <a:t>на ЕГЭ получит результат не ниже требований, 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</a:rPr>
              <a:t>установленных </a:t>
            </a:r>
            <a:r>
              <a:rPr lang="ru-RU" sz="1400" dirty="0">
                <a:solidFill>
                  <a:srgbClr val="FF0000"/>
                </a:solidFill>
              </a:rPr>
              <a:t>Порядком № 546 и Порядком № 730, 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dirty="0" smtClean="0">
                <a:solidFill>
                  <a:srgbClr val="FF0000"/>
                </a:solidFill>
              </a:rPr>
              <a:t>а </a:t>
            </a:r>
            <a:r>
              <a:rPr lang="ru-RU" sz="1400" dirty="0">
                <a:solidFill>
                  <a:srgbClr val="FF0000"/>
                </a:solidFill>
              </a:rPr>
              <a:t>также выполнит все необходимые условия, </a:t>
            </a:r>
            <a:endParaRPr lang="ru-RU" sz="1400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он </a:t>
            </a:r>
            <a:r>
              <a:rPr lang="ru-RU" sz="1400" b="1" dirty="0">
                <a:solidFill>
                  <a:srgbClr val="FF0000"/>
                </a:solidFill>
              </a:rPr>
              <a:t>получит соответствующий аттестат с отличием и медаль.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Если он получит результат ниже требований, установленных Порядком № 546 и Порядком № 730,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он </a:t>
            </a:r>
            <a:r>
              <a:rPr lang="ru-RU" sz="1400" b="1" dirty="0">
                <a:solidFill>
                  <a:srgbClr val="FF0000"/>
                </a:solidFill>
              </a:rPr>
              <a:t>не получит аттестат с отличием и медаль.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16794674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251520" y="26749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Изменения Расписания ГИА-2024, изменение Порядка проведения ГИА-11</a:t>
            </a:r>
            <a:endParaRPr lang="ru-RU" sz="1400" dirty="0" smtClean="0">
              <a:solidFill>
                <a:srgbClr val="FF0000"/>
              </a:solidFill>
              <a:latin typeface="Poboto mono"/>
            </a:endParaRPr>
          </a:p>
          <a:p>
            <a:r>
              <a:rPr lang="ru-RU" sz="1400" b="1" dirty="0">
                <a:solidFill>
                  <a:srgbClr val="002774"/>
                </a:solidFill>
                <a:latin typeface="Poboto mono"/>
              </a:rPr>
              <a:t>приказы Министерства просвещения Российской Федерации, </a:t>
            </a:r>
            <a:endParaRPr lang="ru-RU" sz="1400" b="1" dirty="0" smtClean="0">
              <a:solidFill>
                <a:srgbClr val="002774"/>
              </a:solidFill>
              <a:latin typeface="Poboto mono"/>
            </a:endParaRPr>
          </a:p>
          <a:p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Федеральной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службы по надзору в сфере образования и 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науки </a:t>
            </a:r>
          </a:p>
          <a:p>
            <a:endParaRPr lang="ru-RU" sz="1400" b="1" dirty="0">
              <a:solidFill>
                <a:srgbClr val="002774"/>
              </a:solidFill>
              <a:latin typeface="Poboto mon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ru-RU" sz="1400" b="1" dirty="0" smtClean="0">
              <a:solidFill>
                <a:srgbClr val="FF0000"/>
              </a:solidFill>
              <a:latin typeface="Poboto mon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от 12 апреля 2024 года № 243/802 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«О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внесении изменений в 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Порядок проведения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государственной итоговой аттестации по образовательным программам среднего общего образования, утвержденный приказом Министерства просвещения Российской Федерации и Федеральной службы по надзору в сфере образования и науки от 4 апреля 2023 г. N 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233/552»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от 12 апреля 2024 года  № 244/803 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«О внесении изменений в приказы Министерства просвещения РФ, </a:t>
            </a:r>
            <a:r>
              <a:rPr lang="ru-RU" sz="1400" b="1" dirty="0" err="1" smtClean="0">
                <a:solidFill>
                  <a:srgbClr val="002774"/>
                </a:solidFill>
                <a:latin typeface="Poboto mono"/>
              </a:rPr>
              <a:t>Рособрнадзора</a:t>
            </a:r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 от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18 декабря 2023 года № 953/2116 </a:t>
            </a:r>
            <a:r>
              <a:rPr lang="ru-RU" sz="1400" dirty="0">
                <a:solidFill>
                  <a:srgbClr val="002774"/>
                </a:solidFill>
                <a:latin typeface="Poboto mono"/>
              </a:rPr>
              <a:t>«Об утверждении единого расписания и продолжительности проведения единого государственного экзамена по каждому учебному предмету, требований к использованию средств обучения и воспитания при его проведении в 2024 году</a:t>
            </a:r>
            <a:r>
              <a:rPr lang="ru-RU" sz="1400" dirty="0" smtClean="0">
                <a:solidFill>
                  <a:srgbClr val="002774"/>
                </a:solidFill>
                <a:latin typeface="Poboto mono"/>
              </a:rPr>
              <a:t>» </a:t>
            </a:r>
          </a:p>
          <a:p>
            <a:pPr algn="l"/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endParaRPr lang="ru-RU" sz="1200" b="1" dirty="0" smtClean="0">
              <a:solidFill>
                <a:srgbClr val="002774"/>
              </a:solidFill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>
              <a:solidFill>
                <a:srgbClr val="002774"/>
              </a:solidFill>
              <a:latin typeface="Poboto mono"/>
            </a:endParaRPr>
          </a:p>
          <a:p>
            <a:pPr algn="r" fontAlgn="auto">
              <a:spcAft>
                <a:spcPts val="0"/>
              </a:spcAft>
            </a:pPr>
            <a:endParaRPr lang="ru-RU" sz="1200" dirty="0" smtClean="0">
              <a:solidFill>
                <a:srgbClr val="002774"/>
              </a:solidFill>
              <a:latin typeface="P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22315792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809185" y="3003798"/>
            <a:ext cx="48244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80">
                    <a:alpha val="2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 i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ru-RU" sz="1600" b="1" dirty="0">
              <a:solidFill>
                <a:schemeClr val="tx1"/>
              </a:solidFill>
              <a:ea typeface="굴림" pitchFamily="34" charset="-127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26ED0-D56C-4CE3-B710-DBA7429B63D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9AFBBD66-6040-421F-815D-2185B4BCB6CA}"/>
              </a:ext>
            </a:extLst>
          </p:cNvPr>
          <p:cNvSpPr txBox="1">
            <a:spLocks/>
          </p:cNvSpPr>
          <p:nvPr/>
        </p:nvSpPr>
        <p:spPr>
          <a:xfrm>
            <a:off x="179512" y="94289"/>
            <a:ext cx="8856984" cy="489654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b="1" dirty="0" smtClean="0">
              <a:solidFill>
                <a:srgbClr val="FF0000"/>
              </a:solidFill>
              <a:latin typeface="Poboto mono"/>
            </a:endParaRPr>
          </a:p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Poboto mono"/>
              </a:rPr>
              <a:t>Порядок </a:t>
            </a:r>
            <a:r>
              <a:rPr lang="ru-RU" sz="1400" b="1" dirty="0">
                <a:solidFill>
                  <a:srgbClr val="FF0000"/>
                </a:solidFill>
                <a:latin typeface="Poboto mono"/>
              </a:rPr>
              <a:t>проведения ГИА-11</a:t>
            </a:r>
            <a:endParaRPr lang="ru-RU" sz="1400" dirty="0">
              <a:solidFill>
                <a:srgbClr val="FF0000"/>
              </a:solidFill>
              <a:latin typeface="Poboto mono"/>
            </a:endParaRPr>
          </a:p>
          <a:p>
            <a:r>
              <a:rPr lang="ru-RU" sz="1400" b="1" dirty="0" smtClean="0">
                <a:solidFill>
                  <a:srgbClr val="002774"/>
                </a:solidFill>
                <a:latin typeface="Poboto mono"/>
              </a:rPr>
              <a:t>приказ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Министерства просвещения Российской Федерации, </a:t>
            </a:r>
          </a:p>
          <a:p>
            <a:r>
              <a:rPr lang="ru-RU" sz="1400" b="1" dirty="0">
                <a:solidFill>
                  <a:srgbClr val="002774"/>
                </a:solidFill>
                <a:latin typeface="Poboto mono"/>
              </a:rPr>
              <a:t>Федеральной службы по надзору в сфере образования и науки </a:t>
            </a:r>
          </a:p>
          <a:p>
            <a:endParaRPr lang="ru-RU" sz="1400" b="1" dirty="0">
              <a:solidFill>
                <a:srgbClr val="002774"/>
              </a:solidFill>
              <a:latin typeface="Poboto mon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FF0000"/>
                </a:solidFill>
                <a:latin typeface="Poboto mono"/>
              </a:rPr>
              <a:t>от 12 апреля 2024 года № 243/802 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«О внесении изменений в приказы Министерства просвещения РФ, </a:t>
            </a:r>
            <a:r>
              <a:rPr lang="ru-RU" sz="1400" b="1" dirty="0" err="1">
                <a:solidFill>
                  <a:srgbClr val="002774"/>
                </a:solidFill>
                <a:latin typeface="Poboto mono"/>
              </a:rPr>
              <a:t>Рособрнадзора</a:t>
            </a:r>
            <a:r>
              <a:rPr lang="ru-RU" sz="1400" b="1" dirty="0">
                <a:solidFill>
                  <a:srgbClr val="002774"/>
                </a:solidFill>
                <a:latin typeface="Poboto mono"/>
              </a:rPr>
              <a:t> от 4 апреля 2023 года № 233/552 </a:t>
            </a:r>
            <a:r>
              <a:rPr lang="ru-RU" sz="1400" dirty="0">
                <a:solidFill>
                  <a:srgbClr val="002774"/>
                </a:solidFill>
                <a:latin typeface="Poboto mono"/>
              </a:rPr>
              <a:t>«Об утверждении Порядка проведения государственной итоговой аттестации по образовательным программам среднего общего образования</a:t>
            </a:r>
            <a:r>
              <a:rPr lang="ru-RU" sz="1400" dirty="0" smtClean="0">
                <a:solidFill>
                  <a:srgbClr val="002774"/>
                </a:solidFill>
                <a:latin typeface="Poboto mono"/>
              </a:rPr>
              <a:t>»</a:t>
            </a:r>
            <a:endParaRPr lang="ru-RU" sz="1400" dirty="0">
              <a:solidFill>
                <a:srgbClr val="002774"/>
              </a:solidFill>
              <a:latin typeface="Poboto mono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774"/>
                </a:solidFill>
                <a:latin typeface="Poboto mono"/>
                <a:hlinkClick r:id="rId2"/>
              </a:rPr>
              <a:t>Пункт 47</a:t>
            </a:r>
            <a:r>
              <a:rPr lang="ru-RU" sz="1400" dirty="0">
                <a:solidFill>
                  <a:srgbClr val="002774"/>
                </a:solidFill>
                <a:latin typeface="Poboto mono"/>
              </a:rPr>
              <a:t> дополнить абзацем следующего содержания:</a:t>
            </a:r>
          </a:p>
          <a:p>
            <a:pPr algn="l"/>
            <a:r>
              <a:rPr lang="ru-RU" sz="1400" dirty="0">
                <a:solidFill>
                  <a:srgbClr val="002774"/>
                </a:solidFill>
                <a:latin typeface="Poboto mono"/>
              </a:rPr>
              <a:t>"В основном периоде проведения ЕГЭ также предусматриваются </a:t>
            </a:r>
            <a:r>
              <a:rPr lang="ru-RU" sz="1400" b="1" dirty="0">
                <a:solidFill>
                  <a:srgbClr val="FF0000"/>
                </a:solidFill>
                <a:latin typeface="Poboto mono"/>
              </a:rPr>
              <a:t>дополнительные дни </a:t>
            </a:r>
            <a:r>
              <a:rPr lang="ru-RU" sz="1400" dirty="0">
                <a:solidFill>
                  <a:srgbClr val="002774"/>
                </a:solidFill>
                <a:latin typeface="Poboto mono"/>
              </a:rPr>
              <a:t>(далее - дополнительные дни) </a:t>
            </a:r>
            <a:r>
              <a:rPr lang="ru-RU" sz="1400" b="1" dirty="0">
                <a:solidFill>
                  <a:srgbClr val="FF0000"/>
                </a:solidFill>
                <a:latin typeface="Poboto mono"/>
              </a:rPr>
              <a:t>для участников ГИА, указанных в пункте 97(1) Порядка.".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endParaRPr lang="ru-RU" sz="1100" b="1" dirty="0">
              <a:solidFill>
                <a:srgbClr val="FF0000"/>
              </a:solidFill>
              <a:latin typeface="Poboto mono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endParaRPr lang="ru-RU" sz="1100" b="1" dirty="0">
              <a:solidFill>
                <a:srgbClr val="FF0000"/>
              </a:solidFill>
              <a:latin typeface="Poboto mono"/>
            </a:endParaRPr>
          </a:p>
          <a:p>
            <a:pPr algn="l">
              <a:spcAft>
                <a:spcPts val="0"/>
              </a:spcAft>
            </a:pPr>
            <a:endParaRPr lang="ru-RU" sz="1150" dirty="0">
              <a:solidFill>
                <a:srgbClr val="002060"/>
              </a:solidFill>
            </a:endParaRPr>
          </a:p>
          <a:p>
            <a:pPr algn="l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</a:pPr>
            <a:endParaRPr lang="ru-RU" sz="12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323520"/>
              </p:ext>
            </p:extLst>
          </p:nvPr>
        </p:nvGraphicFramePr>
        <p:xfrm>
          <a:off x="611560" y="2988533"/>
          <a:ext cx="7200800" cy="133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5688632"/>
              </a:tblGrid>
              <a:tr h="5862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4 июля 2024 года (</a:t>
                      </a:r>
                      <a:r>
                        <a:rPr lang="ru-RU" sz="1200" b="1" kern="1200" dirty="0" err="1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чт</a:t>
                      </a: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)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Poboto mono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2"/>
                          </a:solidFill>
                          <a:latin typeface="Poboto mono"/>
                          <a:ea typeface="+mn-ea"/>
                          <a:cs typeface="+mn-cs"/>
                        </a:rPr>
                        <a:t>Резерв: </a:t>
                      </a:r>
                      <a:r>
                        <a:rPr lang="ru-RU" sz="1200" b="1" kern="1200" dirty="0" smtClean="0">
                          <a:solidFill>
                            <a:schemeClr val="tx2"/>
                          </a:solidFill>
                          <a:latin typeface="Poboto mono"/>
                          <a:ea typeface="+mj-ea"/>
                          <a:cs typeface="+mj-cs"/>
                        </a:rPr>
                        <a:t>иностранные языки (письменная часть), информатика, обществознание, русский язык, физика, химия</a:t>
                      </a:r>
                      <a:endParaRPr lang="ru-RU" sz="1200" b="1" kern="1200" dirty="0">
                        <a:solidFill>
                          <a:schemeClr val="tx2"/>
                        </a:solidFill>
                        <a:latin typeface="Poboto mono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909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5 июля 2024 года(</a:t>
                      </a:r>
                      <a:r>
                        <a:rPr lang="ru-RU" sz="1200" b="1" kern="1200" dirty="0" err="1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пт</a:t>
                      </a: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Poboto mono"/>
                          <a:ea typeface="+mj-ea"/>
                          <a:cs typeface="+mj-cs"/>
                        </a:rPr>
                        <a:t>)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Poboto mono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2"/>
                          </a:solidFill>
                          <a:latin typeface="Poboto mono"/>
                          <a:ea typeface="+mn-ea"/>
                          <a:cs typeface="+mn-cs"/>
                        </a:rPr>
                        <a:t>Резерв: </a:t>
                      </a:r>
                      <a:r>
                        <a:rPr lang="ru-RU" sz="1200" b="1" kern="1200" dirty="0" smtClean="0">
                          <a:solidFill>
                            <a:schemeClr val="tx2"/>
                          </a:solidFill>
                          <a:latin typeface="Poboto mono"/>
                          <a:ea typeface="+mj-ea"/>
                          <a:cs typeface="+mj-cs"/>
                        </a:rPr>
                        <a:t>биология, география, ЕГЭ по математике базового уровня, ЕГЭ по математике профильного уровня, иностранные языки (устная часть), история, литература</a:t>
                      </a:r>
                      <a:endParaRPr lang="ru-RU" sz="1200" b="1" kern="1200" dirty="0">
                        <a:solidFill>
                          <a:schemeClr val="tx2"/>
                        </a:solidFill>
                        <a:latin typeface="Poboto mono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5048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e189f1a753ee679d1b35c74a851e0b830c82ef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7105</TotalTime>
  <Words>2676</Words>
  <Application>Microsoft Office PowerPoint</Application>
  <PresentationFormat>Экран (16:9)</PresentationFormat>
  <Paragraphs>357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vmihailova</dc:creator>
  <cp:lastModifiedBy>Елена Григорьевна Шарая</cp:lastModifiedBy>
  <cp:revision>1840</cp:revision>
  <cp:lastPrinted>2020-01-21T07:18:49Z</cp:lastPrinted>
  <dcterms:created xsi:type="dcterms:W3CDTF">2014-12-04T05:36:41Z</dcterms:created>
  <dcterms:modified xsi:type="dcterms:W3CDTF">2024-06-20T17:06:40Z</dcterms:modified>
</cp:coreProperties>
</file>