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265" r:id="rId2"/>
    <p:sldId id="284" r:id="rId3"/>
    <p:sldId id="277" r:id="rId4"/>
    <p:sldId id="278" r:id="rId5"/>
    <p:sldId id="279" r:id="rId6"/>
    <p:sldId id="280" r:id="rId7"/>
    <p:sldId id="276" r:id="rId8"/>
    <p:sldId id="289" r:id="rId9"/>
    <p:sldId id="281" r:id="rId10"/>
    <p:sldId id="282" r:id="rId11"/>
    <p:sldId id="267" r:id="rId12"/>
    <p:sldId id="285" r:id="rId13"/>
    <p:sldId id="286" r:id="rId14"/>
    <p:sldId id="287" r:id="rId15"/>
    <p:sldId id="288" r:id="rId16"/>
    <p:sldId id="283" r:id="rId17"/>
    <p:sldId id="266" r:id="rId18"/>
    <p:sldId id="257" r:id="rId19"/>
    <p:sldId id="258" r:id="rId20"/>
    <p:sldId id="259" r:id="rId21"/>
    <p:sldId id="260" r:id="rId22"/>
    <p:sldId id="261" r:id="rId23"/>
    <p:sldId id="262" r:id="rId24"/>
    <p:sldId id="263" r:id="rId2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1" d="100"/>
          <a:sy n="71" d="100"/>
        </p:scale>
        <p:origin x="1512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ECE270E-6268-4897-86C8-7C928F45766D}" type="datetimeFigureOut">
              <a:rPr lang="ru-RU" smtClean="0"/>
              <a:t>06.10.2023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BF00950-D858-43BA-8645-99EA1D2F7A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002999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BF00950-D858-43BA-8645-99EA1D2F7A85}" type="slidenum">
              <a:rPr lang="ru-RU" smtClean="0"/>
              <a:t>19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0096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7C067-0082-4468-B787-38902DD9E384}" type="datetimeFigureOut">
              <a:rPr lang="ru-RU" smtClean="0"/>
              <a:pPr/>
              <a:t>06.10.2023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23FEA6-303B-4D0A-A528-AF670ACA962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7C067-0082-4468-B787-38902DD9E384}" type="datetimeFigureOut">
              <a:rPr lang="ru-RU" smtClean="0"/>
              <a:pPr/>
              <a:t>06.10.2023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23FEA6-303B-4D0A-A528-AF670ACA962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7C067-0082-4468-B787-38902DD9E384}" type="datetimeFigureOut">
              <a:rPr lang="ru-RU" smtClean="0"/>
              <a:pPr/>
              <a:t>06.10.2023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23FEA6-303B-4D0A-A528-AF670ACA962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7C067-0082-4468-B787-38902DD9E384}" type="datetimeFigureOut">
              <a:rPr lang="ru-RU" smtClean="0"/>
              <a:pPr/>
              <a:t>06.10.2023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23FEA6-303B-4D0A-A528-AF670ACA962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7C067-0082-4468-B787-38902DD9E384}" type="datetimeFigureOut">
              <a:rPr lang="ru-RU" smtClean="0"/>
              <a:pPr/>
              <a:t>06.10.2023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23FEA6-303B-4D0A-A528-AF670ACA962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7C067-0082-4468-B787-38902DD9E384}" type="datetimeFigureOut">
              <a:rPr lang="ru-RU" smtClean="0"/>
              <a:pPr/>
              <a:t>06.10.2023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23FEA6-303B-4D0A-A528-AF670ACA962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7C067-0082-4468-B787-38902DD9E384}" type="datetimeFigureOut">
              <a:rPr lang="ru-RU" smtClean="0"/>
              <a:pPr/>
              <a:t>06.10.2023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23FEA6-303B-4D0A-A528-AF670ACA962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7C067-0082-4468-B787-38902DD9E384}" type="datetimeFigureOut">
              <a:rPr lang="ru-RU" smtClean="0"/>
              <a:pPr/>
              <a:t>06.10.2023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23FEA6-303B-4D0A-A528-AF670ACA962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7C067-0082-4468-B787-38902DD9E384}" type="datetimeFigureOut">
              <a:rPr lang="ru-RU" smtClean="0"/>
              <a:pPr/>
              <a:t>06.10.2023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23FEA6-303B-4D0A-A528-AF670ACA962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7C067-0082-4468-B787-38902DD9E384}" type="datetimeFigureOut">
              <a:rPr lang="ru-RU" smtClean="0"/>
              <a:pPr/>
              <a:t>06.10.2023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23FEA6-303B-4D0A-A528-AF670ACA962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7C067-0082-4468-B787-38902DD9E384}" type="datetimeFigureOut">
              <a:rPr lang="ru-RU" smtClean="0"/>
              <a:pPr/>
              <a:t>06.10.2023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23FEA6-303B-4D0A-A528-AF670ACA962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97C067-0082-4468-B787-38902DD9E384}" type="datetimeFigureOut">
              <a:rPr lang="ru-RU" smtClean="0"/>
              <a:pPr/>
              <a:t>06.10.2023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23FEA6-303B-4D0A-A528-AF670ACA962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71472" y="285728"/>
            <a:ext cx="8229600" cy="6143668"/>
          </a:xfrm>
        </p:spPr>
        <p:txBody>
          <a:bodyPr>
            <a:normAutofit fontScale="92500" lnSpcReduction="10000"/>
          </a:bodyPr>
          <a:lstStyle/>
          <a:p>
            <a:pPr algn="ctr">
              <a:buNone/>
            </a:pPr>
            <a:endParaRPr lang="ru-RU" dirty="0"/>
          </a:p>
          <a:p>
            <a:pPr algn="ctr">
              <a:buNone/>
            </a:pPr>
            <a:endParaRPr lang="ru-RU" dirty="0"/>
          </a:p>
          <a:p>
            <a:pPr algn="ctr">
              <a:buNone/>
            </a:pPr>
            <a:r>
              <a:rPr lang="ru-RU" sz="7800" b="1" dirty="0">
                <a:solidFill>
                  <a:srgbClr val="FF0000"/>
                </a:solidFill>
              </a:rPr>
              <a:t>Рекомендации по подготовке к ИСИ </a:t>
            </a:r>
          </a:p>
          <a:p>
            <a:pPr algn="ctr">
              <a:buNone/>
            </a:pPr>
            <a:endParaRPr lang="ru-RU" sz="5600" b="1" dirty="0">
              <a:solidFill>
                <a:srgbClr val="FF0000"/>
              </a:solidFill>
            </a:endParaRPr>
          </a:p>
          <a:p>
            <a:pPr algn="ctr">
              <a:buNone/>
            </a:pPr>
            <a:endParaRPr lang="ru-RU" sz="5600" b="1" dirty="0">
              <a:solidFill>
                <a:srgbClr val="FF0000"/>
              </a:solidFill>
            </a:endParaRPr>
          </a:p>
          <a:p>
            <a:pPr algn="ctr">
              <a:buNone/>
            </a:pPr>
            <a:r>
              <a:rPr lang="ru-RU" sz="5600" b="1" dirty="0">
                <a:solidFill>
                  <a:srgbClr val="FF0000"/>
                </a:solidFill>
              </a:rPr>
              <a:t>2023-2024 учебный год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200" b="1" dirty="0">
                <a:solidFill>
                  <a:srgbClr val="FF0000"/>
                </a:solidFill>
              </a:rPr>
              <a:t>В целях предотвращения конфликта интересов и обеспечения объективного оценивания итогового сочинения (изложения) 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600200"/>
            <a:ext cx="9144000" cy="52578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b="1" dirty="0"/>
              <a:t>    </a:t>
            </a:r>
            <a:r>
              <a:rPr lang="ru-RU" sz="3600" b="1" dirty="0"/>
              <a:t>обучающимся при получении </a:t>
            </a:r>
            <a:r>
              <a:rPr lang="ru-RU" sz="3600" b="1" dirty="0">
                <a:solidFill>
                  <a:srgbClr val="FF0000"/>
                </a:solidFill>
              </a:rPr>
              <a:t>повторного </a:t>
            </a:r>
            <a:r>
              <a:rPr lang="ru-RU" sz="3600" b="1" dirty="0"/>
              <a:t>неудовлетворительного результата («незачет»)  предоставляется право подать в письменной форме заявление на проверку написанного ими итогового сочинения (изложения) комиссией другой образовательной организации или комиссией, сформированной в местах, определенных ОИВ.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Тематические направления  ИСИ 2023-2024  год</a:t>
            </a:r>
            <a:endParaRPr lang="ru-RU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1571612"/>
            <a:ext cx="8686800" cy="4972072"/>
          </a:xfrm>
        </p:spPr>
        <p:txBody>
          <a:bodyPr>
            <a:normAutofit/>
          </a:bodyPr>
          <a:lstStyle/>
          <a:p>
            <a:r>
              <a:rPr lang="ru-RU" sz="4400" b="1" dirty="0">
                <a:solidFill>
                  <a:srgbClr val="0070C0"/>
                </a:solidFill>
              </a:rPr>
              <a:t>Духовно-нравственные ориентиры в жизни человека</a:t>
            </a:r>
            <a:endParaRPr lang="ru-RU" sz="4400" dirty="0">
              <a:solidFill>
                <a:srgbClr val="0070C0"/>
              </a:solidFill>
            </a:endParaRPr>
          </a:p>
          <a:p>
            <a:r>
              <a:rPr lang="ru-RU" sz="4400" b="1" dirty="0">
                <a:solidFill>
                  <a:srgbClr val="FF0000"/>
                </a:solidFill>
              </a:rPr>
              <a:t>Семья, общество, Отечество в жизни человека</a:t>
            </a:r>
            <a:endParaRPr lang="ru-RU" sz="4400" dirty="0">
              <a:solidFill>
                <a:srgbClr val="FF0000"/>
              </a:solidFill>
            </a:endParaRPr>
          </a:p>
          <a:p>
            <a:r>
              <a:rPr lang="ru-RU" sz="4400" b="1" dirty="0"/>
              <a:t>Природа и культура в жизни человека</a:t>
            </a:r>
            <a:endParaRPr lang="ru-RU" sz="4400" dirty="0"/>
          </a:p>
          <a:p>
            <a:pPr>
              <a:buNone/>
            </a:pPr>
            <a:endParaRPr lang="ru-RU" sz="4400" dirty="0"/>
          </a:p>
          <a:p>
            <a:pPr>
              <a:buNone/>
            </a:pPr>
            <a:endParaRPr lang="ru-RU" sz="4400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 descr="Новый список тем итогового сочинения 2024 года">
            <a:extLst>
              <a:ext uri="{FF2B5EF4-FFF2-40B4-BE49-F238E27FC236}">
                <a16:creationId xmlns:a16="http://schemas.microsoft.com/office/drawing/2014/main" id="{80509BBB-76B6-F89B-6C14-3E5882B000E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476673"/>
            <a:ext cx="8229600" cy="534593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73560017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C741CA24-80A0-4EE7-71FD-0A957B7B009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Духовно-нравственные ориентиры в жизни человека">
            <a:extLst>
              <a:ext uri="{FF2B5EF4-FFF2-40B4-BE49-F238E27FC236}">
                <a16:creationId xmlns:a16="http://schemas.microsoft.com/office/drawing/2014/main" id="{A7C273CE-82E3-7E2F-0C11-9AD73F14E04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404664"/>
            <a:ext cx="8784976" cy="572149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00000757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 descr="Семья, общество, Отечество в жизни человека">
            <a:extLst>
              <a:ext uri="{FF2B5EF4-FFF2-40B4-BE49-F238E27FC236}">
                <a16:creationId xmlns:a16="http://schemas.microsoft.com/office/drawing/2014/main" id="{B3BEE59F-1F08-8B94-FBE4-B54976A5C52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60648"/>
            <a:ext cx="8964488" cy="633670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52172431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149ACDBB-7CE1-3439-3481-60E81D2AE5B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0"/>
            <a:ext cx="8229600" cy="666936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Рисунок 3" descr="Природа и культура в жизни человека">
            <a:extLst>
              <a:ext uri="{FF2B5EF4-FFF2-40B4-BE49-F238E27FC236}">
                <a16:creationId xmlns:a16="http://schemas.microsoft.com/office/drawing/2014/main" id="{FBC9EFA0-0138-CF49-F624-8F6D25FD356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0"/>
            <a:ext cx="8507288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98822957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85728"/>
            <a:ext cx="8686800" cy="6357982"/>
          </a:xfrm>
        </p:spPr>
        <p:txBody>
          <a:bodyPr>
            <a:normAutofit fontScale="92500" lnSpcReduction="10000"/>
          </a:bodyPr>
          <a:lstStyle/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Эксперты за работу выставляют «зачет» или «незачет».</a:t>
            </a:r>
          </a:p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Каждое сочинение (изложение)  проверяется одним экспертом один раз. </a:t>
            </a:r>
          </a:p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Проверка и оценивание итогового сочинения (изложения) комиссией  должна завершиться не позднее чем через семь календарных дней с даты проведения итогового сочинения (изложения).</a:t>
            </a:r>
          </a:p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Обработка бланков итогового сочинения (изложения) должна завершиться не позднее чем через пять календарных дней после завершения проверки итогового сочинения (изложения) комиссией.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subTitle" idx="1"/>
          </p:nvPr>
        </p:nvSpPr>
        <p:spPr>
          <a:xfrm>
            <a:off x="357158" y="285728"/>
            <a:ext cx="8572560" cy="6215106"/>
          </a:xfrm>
        </p:spPr>
        <p:txBody>
          <a:bodyPr>
            <a:normAutofit fontScale="90000" lnSpcReduction="10000"/>
          </a:bodyPr>
          <a:lstStyle/>
          <a:p>
            <a:r>
              <a:rPr lang="ru-RU" sz="3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Итоговые сочинения (изложения) оцениваются по системе «зачет» или «незачет»</a:t>
            </a:r>
          </a:p>
          <a:p>
            <a:endParaRPr lang="ru-RU" sz="3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3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 проверке допускаются итоговые сочинения (изложения), соответствующие установленным требованиям: </a:t>
            </a:r>
            <a:r>
              <a:rPr lang="ru-RU" sz="31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Требование № 1.	«Объем итогового сочинения (изложения)»</a:t>
            </a:r>
            <a:endParaRPr lang="ru-RU" sz="3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3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Рекомендуемое количество слов – от 350. </a:t>
            </a:r>
          </a:p>
          <a:p>
            <a:pPr algn="just"/>
            <a:r>
              <a:rPr lang="ru-RU" sz="3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Максимальное количество слов в сочинении не устанавливается. Если в сочинении менее 250 слов (в подсчёт включаются все слова, в том числе и служебные), то выставляется «незачет» за невыполнение требования № 1 и «незачет» за работу в целом (такое сочинение не проверяется по критериям оценивания).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57166"/>
            <a:ext cx="8543956" cy="5768997"/>
          </a:xfrm>
        </p:spPr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ru-RU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Требование № 2.	 «Самостоятельность написания итогового сочинения (изложения)»</a:t>
            </a:r>
            <a:endParaRPr lang="ru-RU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dirty="0">
                <a:latin typeface="Times New Roman" pitchFamily="18" charset="0"/>
                <a:cs typeface="Times New Roman" pitchFamily="18" charset="0"/>
              </a:rPr>
              <a:t>Итоговое сочинение выполняется самостоятельно. Не допускается списывание сочинения (фрагментов сочинения) из какого-либо источника или воспроизведение по памяти чужого текста (работа другого участника, текст, опубликованный в бумажном и (или) электронном виде, и др.).</a:t>
            </a:r>
          </a:p>
          <a:p>
            <a:pPr algn="just"/>
            <a:r>
              <a:rPr lang="ru-RU" dirty="0">
                <a:latin typeface="Times New Roman" pitchFamily="18" charset="0"/>
                <a:cs typeface="Times New Roman" pitchFamily="18" charset="0"/>
              </a:rPr>
              <a:t>Допускается прямое или косвенное цитирование с обязательной ссылкой на источник (ссылка дается в свободной форме). Объем цитирования не должен превышать объем собственного текста участника.</a:t>
            </a:r>
          </a:p>
          <a:p>
            <a:pPr algn="just"/>
            <a:r>
              <a:rPr lang="ru-RU" dirty="0">
                <a:latin typeface="Times New Roman" pitchFamily="18" charset="0"/>
                <a:cs typeface="Times New Roman" pitchFamily="18" charset="0"/>
              </a:rPr>
              <a:t>Если сочинение признано несамостоятельным, то выставляется «незачет» за невыполнение требования № 2 и «незачет» за работу в целом (такое сочинение не проверяется по критериям оценивания).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82594"/>
          </a:xfrm>
        </p:spPr>
        <p:txBody>
          <a:bodyPr>
            <a:normAutofit fontScale="90000"/>
          </a:bodyPr>
          <a:lstStyle/>
          <a:p>
            <a:r>
              <a:rPr lang="ru-RU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Критерии оценивания итогового сочинения </a:t>
            </a: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dirty="0">
                <a:solidFill>
                  <a:srgbClr val="FF0000"/>
                </a:solidFill>
              </a:rPr>
              <a:t>1</a:t>
            </a:r>
            <a:r>
              <a:rPr lang="ru-RU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Соответствие теме</a:t>
            </a:r>
          </a:p>
          <a:p>
            <a:pPr>
              <a:buNone/>
            </a:pPr>
            <a:r>
              <a:rPr lang="ru-RU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2.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Аргументация. Привлечение литературного материала</a:t>
            </a:r>
          </a:p>
          <a:p>
            <a:pPr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3. Композиция и логика рассуждения</a:t>
            </a:r>
          </a:p>
          <a:p>
            <a:pPr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4. Качество письменной речи</a:t>
            </a:r>
          </a:p>
          <a:p>
            <a:pPr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5. Грамотность</a:t>
            </a:r>
          </a:p>
          <a:p>
            <a:pPr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85728"/>
            <a:ext cx="8229600" cy="6286544"/>
          </a:xfrm>
        </p:spPr>
        <p:txBody>
          <a:bodyPr>
            <a:normAutofit fontScale="77500" lnSpcReduction="20000"/>
          </a:bodyPr>
          <a:lstStyle/>
          <a:p>
            <a:pPr>
              <a:spcAft>
                <a:spcPts val="600"/>
              </a:spcAft>
              <a:buFontTx/>
              <a:buChar char="•"/>
            </a:pPr>
            <a:r>
              <a:rPr lang="ru-RU" altLang="ru-RU" dirty="0">
                <a:latin typeface="Times New Roman" pitchFamily="18" charset="0"/>
                <a:cs typeface="Times New Roman" pitchFamily="18" charset="0"/>
              </a:rPr>
              <a:t>Итоговое сочинение (изложение) </a:t>
            </a:r>
            <a:r>
              <a:rPr lang="ru-RU" altLang="ru-RU" b="1" dirty="0">
                <a:latin typeface="Times New Roman" pitchFamily="18" charset="0"/>
                <a:cs typeface="Times New Roman" pitchFamily="18" charset="0"/>
              </a:rPr>
              <a:t>как допуск к ГИА </a:t>
            </a:r>
            <a:r>
              <a:rPr lang="ru-RU" altLang="ru-RU" dirty="0">
                <a:latin typeface="Times New Roman" pitchFamily="18" charset="0"/>
                <a:cs typeface="Times New Roman" pitchFamily="18" charset="0"/>
              </a:rPr>
              <a:t>действительно </a:t>
            </a:r>
            <a:r>
              <a:rPr lang="ru-RU" altLang="ru-RU" b="1" dirty="0">
                <a:latin typeface="Times New Roman" pitchFamily="18" charset="0"/>
                <a:cs typeface="Times New Roman" pitchFamily="18" charset="0"/>
              </a:rPr>
              <a:t>бессрочно</a:t>
            </a:r>
            <a:r>
              <a:rPr lang="ru-RU" altLang="ru-RU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spcAft>
                <a:spcPts val="600"/>
              </a:spcAft>
              <a:buFontTx/>
              <a:buChar char="•"/>
            </a:pPr>
            <a:r>
              <a:rPr lang="ru-RU" altLang="ru-RU" dirty="0">
                <a:latin typeface="Times New Roman" pitchFamily="18" charset="0"/>
                <a:cs typeface="Times New Roman" pitchFamily="18" charset="0"/>
              </a:rPr>
              <a:t>Итоговое сочинение в случае представления его </a:t>
            </a:r>
            <a:r>
              <a:rPr lang="ru-RU" altLang="ru-RU" b="1" dirty="0">
                <a:latin typeface="Times New Roman" pitchFamily="18" charset="0"/>
                <a:cs typeface="Times New Roman" pitchFamily="18" charset="0"/>
              </a:rPr>
              <a:t>при приеме на обучение </a:t>
            </a:r>
            <a:r>
              <a:rPr lang="ru-RU" altLang="ru-RU" dirty="0">
                <a:latin typeface="Times New Roman" pitchFamily="18" charset="0"/>
                <a:cs typeface="Times New Roman" pitchFamily="18" charset="0"/>
              </a:rPr>
              <a:t>по программам </a:t>
            </a:r>
            <a:r>
              <a:rPr lang="ru-RU" altLang="ru-RU" dirty="0" err="1">
                <a:latin typeface="Times New Roman" pitchFamily="18" charset="0"/>
                <a:cs typeface="Times New Roman" pitchFamily="18" charset="0"/>
              </a:rPr>
              <a:t>бакалавриата</a:t>
            </a:r>
            <a:r>
              <a:rPr lang="ru-RU" altLang="ru-RU" dirty="0">
                <a:latin typeface="Times New Roman" pitchFamily="18" charset="0"/>
                <a:cs typeface="Times New Roman" pitchFamily="18" charset="0"/>
              </a:rPr>
              <a:t> и программам </a:t>
            </a:r>
            <a:r>
              <a:rPr lang="ru-RU" altLang="ru-RU" dirty="0" err="1">
                <a:latin typeface="Times New Roman" pitchFamily="18" charset="0"/>
                <a:cs typeface="Times New Roman" pitchFamily="18" charset="0"/>
              </a:rPr>
              <a:t>специалитета</a:t>
            </a:r>
            <a:r>
              <a:rPr lang="ru-RU" alt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b="1" dirty="0">
                <a:latin typeface="Times New Roman" pitchFamily="18" charset="0"/>
                <a:cs typeface="Times New Roman" pitchFamily="18" charset="0"/>
              </a:rPr>
              <a:t>действительно в течение четырех лет, следующих за годом написания такого сочинения</a:t>
            </a:r>
            <a:r>
              <a:rPr lang="ru-RU" altLang="ru-RU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spcAft>
                <a:spcPts val="600"/>
              </a:spcAft>
              <a:buFontTx/>
              <a:buChar char="•"/>
            </a:pPr>
            <a:r>
              <a:rPr lang="ru-RU" altLang="ru-RU" dirty="0">
                <a:latin typeface="Times New Roman" pitchFamily="18" charset="0"/>
                <a:cs typeface="Times New Roman" pitchFamily="18" charset="0"/>
              </a:rPr>
              <a:t>Выпускники прошлых лет могут участвовать в написании итогового сочинения, в том числе при наличии у них итогового сочинения прошлых лет. </a:t>
            </a:r>
          </a:p>
          <a:p>
            <a:pPr>
              <a:spcAft>
                <a:spcPts val="600"/>
              </a:spcAft>
            </a:pPr>
            <a:r>
              <a:rPr lang="ru-RU" altLang="ru-RU" b="1" dirty="0">
                <a:latin typeface="Times New Roman" pitchFamily="18" charset="0"/>
                <a:cs typeface="Times New Roman" pitchFamily="18" charset="0"/>
              </a:rPr>
              <a:t>Выпускники прошлых лет, изъявившие желание повторно участвовать в написании итогового сочинения, вправе предоставить в образовательные организации высшего образования итоговое сочинение </a:t>
            </a:r>
            <a:r>
              <a:rPr lang="ru-RU" altLang="ru-RU" b="1" u="sng" dirty="0">
                <a:latin typeface="Times New Roman" pitchFamily="18" charset="0"/>
                <a:cs typeface="Times New Roman" pitchFamily="18" charset="0"/>
              </a:rPr>
              <a:t>только текущего года, при этом итоговое сочинение прошлого года аннулируется.</a:t>
            </a:r>
            <a:endParaRPr lang="ru-RU" altLang="ru-RU" i="1" u="sng" dirty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011222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Критерий № 1 «Соответствие теме»</a:t>
            </a:r>
            <a:br>
              <a:rPr lang="ru-RU" dirty="0">
                <a:latin typeface="Times New Roman" pitchFamily="18" charset="0"/>
                <a:cs typeface="Times New Roman" pitchFamily="18" charset="0"/>
              </a:rPr>
            </a:b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071546"/>
            <a:ext cx="8229600" cy="5572164"/>
          </a:xfrm>
        </p:spPr>
        <p:txBody>
          <a:bodyPr>
            <a:normAutofit lnSpcReduction="10000"/>
          </a:bodyPr>
          <a:lstStyle/>
          <a:p>
            <a:pPr algn="just"/>
            <a:r>
              <a:rPr lang="ru-RU" dirty="0">
                <a:latin typeface="Times New Roman" pitchFamily="18" charset="0"/>
                <a:cs typeface="Times New Roman" pitchFamily="18" charset="0"/>
              </a:rPr>
              <a:t>Данный критерий нацеливает на проверку содержания сочинения.</a:t>
            </a:r>
          </a:p>
          <a:p>
            <a:pPr algn="just"/>
            <a:r>
              <a:rPr lang="ru-RU" dirty="0">
                <a:latin typeface="Times New Roman" pitchFamily="18" charset="0"/>
                <a:cs typeface="Times New Roman" pitchFamily="18" charset="0"/>
              </a:rPr>
              <a:t>Участник должен рассуждать на предложенную тему, выбрав путь ее раскрытия.</a:t>
            </a:r>
          </a:p>
          <a:p>
            <a:pPr algn="just"/>
            <a:r>
              <a:rPr lang="ru-RU" dirty="0">
                <a:latin typeface="Times New Roman" pitchFamily="18" charset="0"/>
                <a:cs typeface="Times New Roman" pitchFamily="18" charset="0"/>
              </a:rPr>
              <a:t>«Незачет» ставится только в случае, если сочинение не соответствует теме или в нем не прослеживается конкретной цели высказывания, то есть коммуникативного замысла. Во всех остальных случаях выставляется «зачет».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0042"/>
            <a:ext cx="8229600" cy="857256"/>
          </a:xfrm>
        </p:spPr>
        <p:txBody>
          <a:bodyPr>
            <a:normAutofit fontScale="90000"/>
          </a:bodyPr>
          <a:lstStyle/>
          <a:p>
            <a:r>
              <a:rPr lang="ru-RU" sz="3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Критерий № 2 «Аргументация. Привлечение литературного материала»</a:t>
            </a:r>
            <a:br>
              <a:rPr lang="ru-RU" dirty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071546"/>
            <a:ext cx="9144000" cy="5786454"/>
          </a:xfrm>
        </p:spPr>
        <p:txBody>
          <a:bodyPr>
            <a:normAutofit fontScale="92500" lnSpcReduction="10000"/>
          </a:bodyPr>
          <a:lstStyle/>
          <a:p>
            <a:pPr algn="just"/>
            <a:r>
              <a:rPr lang="ru-RU" dirty="0">
                <a:latin typeface="Times New Roman" pitchFamily="18" charset="0"/>
                <a:cs typeface="Times New Roman" pitchFamily="18" charset="0"/>
              </a:rPr>
              <a:t>Данный критерий нацеливает на проверку умения использовать литературный материал для аргументации своей позиции.</a:t>
            </a:r>
          </a:p>
          <a:p>
            <a:pPr algn="just"/>
            <a:r>
              <a:rPr lang="ru-RU" dirty="0">
                <a:latin typeface="Times New Roman" pitchFamily="18" charset="0"/>
                <a:cs typeface="Times New Roman" pitchFamily="18" charset="0"/>
              </a:rPr>
              <a:t>Участник должен строить рассуждение, привлекая для аргументации не менее одного произведения отечественной или зарубежной литературы.</a:t>
            </a:r>
          </a:p>
          <a:p>
            <a:pPr algn="just"/>
            <a:r>
              <a:rPr lang="ru-RU" dirty="0">
                <a:latin typeface="Times New Roman" pitchFamily="18" charset="0"/>
                <a:cs typeface="Times New Roman" pitchFamily="18" charset="0"/>
              </a:rPr>
              <a:t>«Незачет» ставится при условии, если сочинение написано без привлечения литературного материала или в нем существенно искажено содержание произведения, или литературные произведения лишь упоминаются в работе, не становясь опорой для аргументации. Во всех остальных случаях выставляется «зачет».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Критерий № 3 «Композиция и логика рассуждения»</a:t>
            </a:r>
            <a:br>
              <a:rPr lang="ru-RU" dirty="0">
                <a:solidFill>
                  <a:srgbClr val="FF0000"/>
                </a:solidFill>
              </a:rPr>
            </a:b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071546"/>
            <a:ext cx="9144000" cy="5786454"/>
          </a:xfrm>
        </p:spPr>
        <p:txBody>
          <a:bodyPr/>
          <a:lstStyle/>
          <a:p>
            <a:pPr algn="just"/>
            <a:r>
              <a:rPr lang="ru-RU" dirty="0">
                <a:latin typeface="Times New Roman" pitchFamily="18" charset="0"/>
                <a:cs typeface="Times New Roman" pitchFamily="18" charset="0"/>
              </a:rPr>
              <a:t>Данный критерий нацеливает на проверку умения логично выстраивать рассуждение на предложенную тему. Участник должен выдерживать соотношение между тезисом и доказательствами.</a:t>
            </a:r>
          </a:p>
          <a:p>
            <a:pPr algn="just"/>
            <a:r>
              <a:rPr lang="ru-RU" dirty="0">
                <a:latin typeface="Times New Roman" pitchFamily="18" charset="0"/>
                <a:cs typeface="Times New Roman" pitchFamily="18" charset="0"/>
              </a:rPr>
              <a:t>«Незачет» ставится при условии, если грубые логические нарушения мешают пониманию смысла сказанного или отсутствует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тезисно-доказательная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часть. Во всех остальных случаях выставляется «зачет».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28572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Критерий № 4 «Качество письменной речи»</a:t>
            </a:r>
            <a:br>
              <a:rPr lang="ru-RU" dirty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071546"/>
            <a:ext cx="9144000" cy="5500726"/>
          </a:xfrm>
        </p:spPr>
        <p:txBody>
          <a:bodyPr>
            <a:normAutofit lnSpcReduction="10000"/>
          </a:bodyPr>
          <a:lstStyle/>
          <a:p>
            <a:pPr algn="just"/>
            <a:r>
              <a:rPr lang="ru-RU" dirty="0">
                <a:latin typeface="Times New Roman" pitchFamily="18" charset="0"/>
                <a:cs typeface="Times New Roman" pitchFamily="18" charset="0"/>
              </a:rPr>
              <a:t>Данный критерий нацеливает на проверку речевого оформления текста сочинения.</a:t>
            </a:r>
          </a:p>
          <a:p>
            <a:pPr algn="just"/>
            <a:r>
              <a:rPr lang="ru-RU" dirty="0">
                <a:latin typeface="Times New Roman" pitchFamily="18" charset="0"/>
                <a:cs typeface="Times New Roman" pitchFamily="18" charset="0"/>
              </a:rPr>
              <a:t>Участник должен точно выражать мысли, используя разнообразную лексику и различные грамматические конструкции, при необходимости уместно употреблять термины. </a:t>
            </a:r>
          </a:p>
          <a:p>
            <a:pPr algn="just"/>
            <a:r>
              <a:rPr lang="ru-RU" dirty="0">
                <a:latin typeface="Times New Roman" pitchFamily="18" charset="0"/>
                <a:cs typeface="Times New Roman" pitchFamily="18" charset="0"/>
              </a:rPr>
              <a:t>«Незачет» ставится при условии, если низкое качество речи (в том числе речевые ошибки) существенно затрудняет понимание смысла сочинения. Во всех остальных случаях выставляется «зачет».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85728"/>
            <a:ext cx="8229600" cy="357190"/>
          </a:xfrm>
        </p:spPr>
        <p:txBody>
          <a:bodyPr>
            <a:normAutofit fontScale="90000"/>
          </a:bodyPr>
          <a:lstStyle/>
          <a:p>
            <a:br>
              <a:rPr lang="ru-RU" dirty="0">
                <a:solidFill>
                  <a:srgbClr val="FF0000"/>
                </a:solidFill>
              </a:rPr>
            </a:br>
            <a:r>
              <a:rPr lang="ru-RU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Критерий № 5 «Грамотность»</a:t>
            </a:r>
            <a:r>
              <a:rPr lang="ru-RU" dirty="0"/>
              <a:t> </a:t>
            </a:r>
            <a:br>
              <a:rPr lang="ru-RU" dirty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785794"/>
            <a:ext cx="9144000" cy="6072206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Проверяется грамотность участника. </a:t>
            </a:r>
          </a:p>
          <a:p>
            <a:pPr marL="0" indent="0" algn="just">
              <a:buNone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«Незачет» ставится при условии, если на 100 слов в среднем приходится в сумме более десяти ошибок: грамматических, орфографических, пунктуационных.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285728"/>
            <a:ext cx="9144000" cy="628654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/>
              <a:t>    </a:t>
            </a:r>
            <a:r>
              <a:rPr lang="ru-RU" sz="5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Продолжительность написания итогового сочинения  составляет 3 часа 55 минут (235 минут). </a:t>
            </a:r>
            <a:r>
              <a:rPr lang="ru-RU" sz="5400" b="1" dirty="0">
                <a:latin typeface="Times New Roman" pitchFamily="18" charset="0"/>
                <a:cs typeface="Times New Roman" pitchFamily="18" charset="0"/>
              </a:rPr>
              <a:t>Итоговое сочинение (изложение) начинается в 10.00 по местному времени.</a:t>
            </a:r>
          </a:p>
          <a:p>
            <a:pPr>
              <a:buNone/>
            </a:pPr>
            <a:endParaRPr lang="ru-RU" sz="5400" dirty="0">
              <a:solidFill>
                <a:srgbClr val="FF0000"/>
              </a:solidFill>
            </a:endParaRPr>
          </a:p>
          <a:p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214290"/>
            <a:ext cx="9144000" cy="642942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b="1" dirty="0"/>
              <a:t>       </a:t>
            </a:r>
            <a:r>
              <a:rPr lang="ru-RU" sz="4000" b="1" dirty="0"/>
              <a:t>Итоговое сочинение (изложение) проводится в местах проведения итогового сочинения (изложения). </a:t>
            </a:r>
          </a:p>
          <a:p>
            <a:pPr>
              <a:buNone/>
            </a:pPr>
            <a:endParaRPr lang="ru-RU" sz="4000" b="1" dirty="0"/>
          </a:p>
          <a:p>
            <a:pPr>
              <a:buNone/>
            </a:pPr>
            <a:r>
              <a:rPr lang="ru-RU" sz="4000" b="1" dirty="0">
                <a:solidFill>
                  <a:srgbClr val="FF0000"/>
                </a:solidFill>
              </a:rPr>
              <a:t>Учащиеся МБОУ «Гатчинская СОШ №2» пишут итоговое сочинение (изложение) на базе МБОУ «Гатчинская СОШ № 7».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368412"/>
          </a:xfrm>
        </p:spPr>
        <p:txBody>
          <a:bodyPr>
            <a:normAutofit fontScale="90000"/>
          </a:bodyPr>
          <a:lstStyle/>
          <a:p>
            <a:r>
              <a:rPr lang="ru-RU" sz="3600" b="1" dirty="0">
                <a:solidFill>
                  <a:srgbClr val="FF0000"/>
                </a:solidFill>
              </a:rPr>
              <a:t>На рабочем столе участников  помимо бланка регистрации и бланков записи (дополнительных бланков записи), находятся: </a:t>
            </a:r>
            <a:br>
              <a:rPr lang="ru-RU" dirty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dirty="0"/>
              <a:t>ручка (</a:t>
            </a:r>
            <a:r>
              <a:rPr lang="ru-RU" dirty="0" err="1"/>
              <a:t>гелевая</a:t>
            </a:r>
            <a:r>
              <a:rPr lang="ru-RU" dirty="0"/>
              <a:t> или капиллярная с чернилами чёрного цвета); </a:t>
            </a:r>
          </a:p>
          <a:p>
            <a:r>
              <a:rPr lang="ru-RU" dirty="0"/>
              <a:t>документ, удостоверяющий личность; </a:t>
            </a:r>
          </a:p>
          <a:p>
            <a:r>
              <a:rPr lang="ru-RU" dirty="0"/>
              <a:t>орфографический словарь для участников итогового сочинения, выданный по месту проведения итогового сочинения (изложения); </a:t>
            </a:r>
          </a:p>
          <a:p>
            <a:r>
              <a:rPr lang="ru-RU" dirty="0"/>
              <a:t>лекарства и питание (при необходимости); </a:t>
            </a:r>
          </a:p>
          <a:p>
            <a:r>
              <a:rPr lang="ru-RU" dirty="0"/>
              <a:t>листы бумаги для черновиков.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225536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FF0000"/>
                </a:solidFill>
              </a:rPr>
              <a:t>Во время проведения итогового сочинения (изложения): </a:t>
            </a:r>
            <a:br>
              <a:rPr lang="ru-RU" dirty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142984"/>
            <a:ext cx="8229600" cy="4983179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b="1" dirty="0"/>
              <a:t>участникам запрещено иметь при себе : </a:t>
            </a:r>
          </a:p>
          <a:p>
            <a:r>
              <a:rPr lang="ru-RU" b="1" dirty="0"/>
              <a:t>   средства связи, </a:t>
            </a:r>
          </a:p>
          <a:p>
            <a:r>
              <a:rPr lang="ru-RU" b="1" dirty="0"/>
              <a:t>фото-, аудио- и видеоаппаратуру, </a:t>
            </a:r>
          </a:p>
          <a:p>
            <a:r>
              <a:rPr lang="ru-RU" b="1" dirty="0"/>
              <a:t>справочные материалы, </a:t>
            </a:r>
          </a:p>
          <a:p>
            <a:r>
              <a:rPr lang="ru-RU" b="1" dirty="0"/>
              <a:t>письменные заметки и иные средства хранения и передачи информации, </a:t>
            </a:r>
          </a:p>
          <a:p>
            <a:r>
              <a:rPr lang="ru-RU" b="1" dirty="0"/>
              <a:t>собственные орфографические словари, пользоваться текстами литературного материала </a:t>
            </a:r>
          </a:p>
          <a:p>
            <a:pPr>
              <a:buNone/>
            </a:pPr>
            <a:endParaRPr lang="ru-RU" dirty="0"/>
          </a:p>
          <a:p>
            <a:endParaRPr lang="ru-RU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FF0000"/>
                </a:solidFill>
              </a:rPr>
              <a:t>Сроки проведения ИСИ в 2023-2024 учебном  году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6000" dirty="0"/>
              <a:t>6 декабря</a:t>
            </a:r>
          </a:p>
          <a:p>
            <a:r>
              <a:rPr lang="ru-RU" sz="6000" dirty="0"/>
              <a:t>7 февраля</a:t>
            </a:r>
          </a:p>
          <a:p>
            <a:r>
              <a:rPr lang="ru-RU" sz="6000" dirty="0"/>
              <a:t>10 апреля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F898FE5-630D-8B15-5FF2-ECB785D60D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083515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Ознакомление с результатами итогового сочинения (изложения)</a:t>
            </a:r>
            <a:endParaRPr lang="ru-RU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88D7A22-BC8C-E8F1-4686-315557A405E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07000"/>
              </a:lnSpc>
              <a:spcAft>
                <a:spcPts val="800"/>
              </a:spcAft>
              <a:tabLst>
                <a:tab pos="695325" algn="l"/>
              </a:tabLst>
            </a:pPr>
            <a:r>
              <a:rPr lang="ru-RU" sz="3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для участников 06.12.2023 – не позднее 18.12.2023; </a:t>
            </a:r>
          </a:p>
          <a:p>
            <a:pPr>
              <a:lnSpc>
                <a:spcPct val="107000"/>
              </a:lnSpc>
              <a:spcAft>
                <a:spcPts val="800"/>
              </a:spcAft>
              <a:tabLst>
                <a:tab pos="695325" algn="l"/>
              </a:tabLst>
            </a:pPr>
            <a:r>
              <a:rPr lang="ru-RU" sz="3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для участников 07.02.2024 – не позднее 19.02.2024;</a:t>
            </a:r>
          </a:p>
          <a:p>
            <a:pPr>
              <a:lnSpc>
                <a:spcPct val="107000"/>
              </a:lnSpc>
              <a:spcAft>
                <a:spcPts val="800"/>
              </a:spcAft>
              <a:tabLst>
                <a:tab pos="695325" algn="l"/>
              </a:tabLst>
            </a:pPr>
            <a:r>
              <a:rPr lang="ru-RU" sz="3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для участников 10.04.2024 – не позднее 18.04.2024.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8425107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582726"/>
          </a:xfrm>
        </p:spPr>
        <p:txBody>
          <a:bodyPr>
            <a:normAutofit fontScale="90000"/>
          </a:bodyPr>
          <a:lstStyle/>
          <a:p>
            <a:r>
              <a:rPr lang="ru-RU" sz="3200" b="1" dirty="0">
                <a:solidFill>
                  <a:srgbClr val="FF0000"/>
                </a:solidFill>
              </a:rPr>
              <a:t>Повторно к написанию итогового сочинения (изложения) в текущем учебном году в дополнительные сроки (в первую среду февраля и первую рабочую среду мая) допускаются: </a:t>
            </a:r>
            <a:br>
              <a:rPr lang="ru-RU" sz="3200" dirty="0"/>
            </a:br>
            <a:endParaRPr lang="ru-RU" sz="32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785926"/>
            <a:ext cx="9144000" cy="5072074"/>
          </a:xfrm>
        </p:spPr>
        <p:txBody>
          <a:bodyPr>
            <a:normAutofit fontScale="85000" lnSpcReduction="20000"/>
          </a:bodyPr>
          <a:lstStyle/>
          <a:p>
            <a:r>
              <a:rPr lang="ru-RU" dirty="0"/>
              <a:t> </a:t>
            </a:r>
            <a:r>
              <a:rPr lang="ru-RU" sz="3400" b="1" dirty="0"/>
              <a:t>обучающиеся, получившие неудовлетворительный результат («незачет»); </a:t>
            </a:r>
          </a:p>
          <a:p>
            <a:r>
              <a:rPr lang="ru-RU" sz="3400" b="1" dirty="0"/>
              <a:t>обучающиеся, удаленные за нарушение требований, установленных  Порядком  проведения ГИА-11; </a:t>
            </a:r>
          </a:p>
          <a:p>
            <a:r>
              <a:rPr lang="ru-RU" sz="3400" b="1" dirty="0"/>
              <a:t>обучающиеся, не явившиеся на итоговое сочинение (изложение) по уважительным причинам (болезнь или иные обстоятельства), подтвержденные документально; </a:t>
            </a:r>
          </a:p>
          <a:p>
            <a:r>
              <a:rPr lang="ru-RU" sz="3400" b="1" dirty="0"/>
              <a:t>обучающиеся, не завершившие написание итогового сочинения (изложения) по уважительным причинам (болезнь или иные обстоятельства), подтвержденные документально.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357</TotalTime>
  <Words>1132</Words>
  <Application>Microsoft Office PowerPoint</Application>
  <PresentationFormat>Экран (4:3)</PresentationFormat>
  <Paragraphs>86</Paragraphs>
  <Slides>24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8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На рабочем столе участников  помимо бланка регистрации и бланков записи (дополнительных бланков записи), находятся:  </vt:lpstr>
      <vt:lpstr>Во время проведения итогового сочинения (изложения):  </vt:lpstr>
      <vt:lpstr>Сроки проведения ИСИ в 2023-2024 учебном  году</vt:lpstr>
      <vt:lpstr>Ознакомление с результатами итогового сочинения (изложения)</vt:lpstr>
      <vt:lpstr>Повторно к написанию итогового сочинения (изложения) в текущем учебном году в дополнительные сроки (в первую среду февраля и первую рабочую среду мая) допускаются:  </vt:lpstr>
      <vt:lpstr>В целях предотвращения конфликта интересов и обеспечения объективного оценивания итогового сочинения (изложения) </vt:lpstr>
      <vt:lpstr>Тематические направления  ИСИ 2023-2024  год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Критерии оценивания итогового сочинения </vt:lpstr>
      <vt:lpstr>Критерий № 1 «Соответствие теме» </vt:lpstr>
      <vt:lpstr>Критерий № 2 «Аргументация. Привлечение литературного материала» </vt:lpstr>
      <vt:lpstr>Критерий № 3 «Композиция и логика рассуждения» </vt:lpstr>
      <vt:lpstr>Критерий № 4 «Качество письменной речи» </vt:lpstr>
      <vt:lpstr> Критерий № 5 «Грамотность» 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Windows User</dc:creator>
  <cp:lastModifiedBy>Александр Мисаченко</cp:lastModifiedBy>
  <cp:revision>41</cp:revision>
  <dcterms:created xsi:type="dcterms:W3CDTF">2018-10-12T08:11:35Z</dcterms:created>
  <dcterms:modified xsi:type="dcterms:W3CDTF">2023-10-06T19:11:20Z</dcterms:modified>
</cp:coreProperties>
</file>