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0" r:id="rId1"/>
  </p:sldMasterIdLst>
  <p:sldIdLst>
    <p:sldId id="292" r:id="rId2"/>
    <p:sldId id="301" r:id="rId3"/>
    <p:sldId id="291" r:id="rId4"/>
    <p:sldId id="293" r:id="rId5"/>
    <p:sldId id="302" r:id="rId6"/>
    <p:sldId id="295" r:id="rId7"/>
    <p:sldId id="296" r:id="rId8"/>
    <p:sldId id="297" r:id="rId9"/>
    <p:sldId id="298" r:id="rId10"/>
    <p:sldId id="304" r:id="rId11"/>
    <p:sldId id="305" r:id="rId12"/>
    <p:sldId id="275" r:id="rId13"/>
    <p:sldId id="276" r:id="rId14"/>
    <p:sldId id="303" r:id="rId15"/>
    <p:sldId id="27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4FBB"/>
    <a:srgbClr val="FF3300"/>
    <a:srgbClr val="FF4519"/>
    <a:srgbClr val="00CCFF"/>
    <a:srgbClr val="66CEFF"/>
    <a:srgbClr val="66CCFF"/>
    <a:srgbClr val="FAAA8A"/>
    <a:srgbClr val="F8875A"/>
    <a:srgbClr val="FF6D4B"/>
    <a:srgbClr val="FF7A5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99" autoAdjust="0"/>
    <p:restoredTop sz="94660"/>
  </p:normalViewPr>
  <p:slideViewPr>
    <p:cSldViewPr snapToGrid="0">
      <p:cViewPr>
        <p:scale>
          <a:sx n="70" d="100"/>
          <a:sy n="70" d="100"/>
        </p:scale>
        <p:origin x="-488" y="-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160EA64-D806-43AC-9DF2-F8C432F32B4C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510795393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489564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8398313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714615255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76334701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439321558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45361640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599251421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54789609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6940493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91432454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1782979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26506346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19040382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47642789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582231982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9198475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160EA64-D806-43AC-9DF2-F8C432F32B4C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6508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5.wdp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jpeg"/><Relationship Id="rId4" Type="http://schemas.openxmlformats.org/officeDocument/2006/relationships/image" Target="../media/image17.png"/><Relationship Id="rId9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microsoft.com/office/2007/relationships/hdphoto" Target="../media/hdphoto8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microsoft.com/office/2007/relationships/hdphoto" Target="../media/hdphoto10.wdp"/><Relationship Id="rId5" Type="http://schemas.openxmlformats.org/officeDocument/2006/relationships/image" Target="../media/image26.png"/><Relationship Id="rId10" Type="http://schemas.openxmlformats.org/officeDocument/2006/relationships/image" Target="../media/image29.png"/><Relationship Id="rId4" Type="http://schemas.microsoft.com/office/2007/relationships/hdphoto" Target="../media/hdphoto7.wdp"/><Relationship Id="rId9" Type="http://schemas.microsoft.com/office/2007/relationships/hdphoto" Target="../media/hdphoto9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04900"/>
          </a:xfrm>
          <a:solidFill>
            <a:schemeClr val="bg2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D228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b="1" dirty="0" smtClean="0">
                <a:solidFill>
                  <a:srgbClr val="D228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0711" y="2684948"/>
            <a:ext cx="5812533" cy="1987636"/>
          </a:xfrm>
          <a:solidFill>
            <a:schemeClr val="accent1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БЛАНКИ ИСИ - 2022 </a:t>
            </a:r>
          </a:p>
        </p:txBody>
      </p:sp>
    </p:spTree>
    <p:extLst>
      <p:ext uri="{BB962C8B-B14F-4D97-AF65-F5344CB8AC3E}">
        <p14:creationId xmlns="" xmlns:p14="http://schemas.microsoft.com/office/powerpoint/2010/main" val="381636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23385" y="660903"/>
            <a:ext cx="9601196" cy="5404919"/>
          </a:xfrm>
        </p:spPr>
        <p:txBody>
          <a:bodyPr>
            <a:normAutofit/>
          </a:bodyPr>
          <a:lstStyle/>
          <a:p>
            <a:r>
              <a:rPr lang="ru-RU" sz="3900" dirty="0" smtClean="0"/>
              <a:t> </a:t>
            </a:r>
            <a:r>
              <a:rPr lang="ru-RU" sz="3900" b="1" u="sng" dirty="0" smtClean="0">
                <a:solidFill>
                  <a:srgbClr val="FF0000"/>
                </a:solidFill>
              </a:rPr>
              <a:t>«ФИО» участника  в бланке записи </a:t>
            </a:r>
            <a:r>
              <a:rPr lang="ru-RU" sz="3900" b="1" u="sng" dirty="0" smtClean="0">
                <a:solidFill>
                  <a:srgbClr val="FF0000"/>
                </a:solidFill>
              </a:rPr>
              <a:t>ответов записывается ПЕЧАТНЫМИ буквами</a:t>
            </a:r>
            <a:endParaRPr lang="ru-RU" sz="3900" b="1" dirty="0" smtClean="0">
              <a:solidFill>
                <a:srgbClr val="FF0000"/>
              </a:solidFill>
            </a:endParaRPr>
          </a:p>
          <a:p>
            <a:r>
              <a:rPr lang="ru-RU" sz="3900" b="1" dirty="0" smtClean="0"/>
              <a:t>В поле «ФИО участника» при нехватке места участник может внести только фамилию и инициалы.</a:t>
            </a:r>
          </a:p>
          <a:p>
            <a:r>
              <a:rPr lang="ru-RU" sz="3600" b="1" dirty="0" smtClean="0"/>
              <a:t>В</a:t>
            </a:r>
            <a:r>
              <a:rPr lang="ru-RU" sz="3600" b="1" u="sng" dirty="0" smtClean="0"/>
              <a:t> бланке записи ответов (лист №1)  должна быть записана тема сочинения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89703" y="1"/>
            <a:ext cx="7912729" cy="663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1" y="942055"/>
            <a:ext cx="12192001" cy="5873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7" name="Таблица 5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41257760"/>
              </p:ext>
            </p:extLst>
          </p:nvPr>
        </p:nvGraphicFramePr>
        <p:xfrm>
          <a:off x="-3" y="882299"/>
          <a:ext cx="12192004" cy="597570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459668">
                  <a:extLst>
                    <a:ext uri="{9D8B030D-6E8A-4147-A177-3AD203B41FA5}">
                      <a16:colId xmlns="" xmlns:a16="http://schemas.microsoft.com/office/drawing/2014/main" val="1589428363"/>
                    </a:ext>
                  </a:extLst>
                </a:gridCol>
                <a:gridCol w="2761560">
                  <a:extLst>
                    <a:ext uri="{9D8B030D-6E8A-4147-A177-3AD203B41FA5}">
                      <a16:colId xmlns="" xmlns:a16="http://schemas.microsoft.com/office/drawing/2014/main" val="2480042073"/>
                    </a:ext>
                  </a:extLst>
                </a:gridCol>
                <a:gridCol w="6970776">
                  <a:extLst>
                    <a:ext uri="{9D8B030D-6E8A-4147-A177-3AD203B41FA5}">
                      <a16:colId xmlns="" xmlns:a16="http://schemas.microsoft.com/office/drawing/2014/main" val="1823105072"/>
                    </a:ext>
                  </a:extLst>
                </a:gridCol>
              </a:tblGrid>
              <a:tr h="7859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Примечания</a:t>
                      </a:r>
                      <a:endParaRPr lang="ru-RU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50911367"/>
                  </a:ext>
                </a:extLst>
              </a:tr>
              <a:tr h="63870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 бланки ЕГЭ заполняются </a:t>
                      </a:r>
                      <a:r>
                        <a:rPr lang="ru-RU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гелевой</a:t>
                      </a: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или капиллярной ручкой черного цвета.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4991879"/>
                  </a:ext>
                </a:extLst>
              </a:tr>
              <a:tr h="8330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9BAFB5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Символ  «крестик» в полях бланка регистрации не должен быть слишком толстым. Если ручка оставляет слишком толстую линию, то вместо крестика в поле нужно провести только одну диагональ квадрата (любую).</a:t>
                      </a: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>
                            <a:lumMod val="85000"/>
                            <a:lumOff val="1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08233917"/>
                  </a:ext>
                </a:extLst>
              </a:tr>
              <a:tr h="83309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Участник ЕГЭ должен изображать цифры и буквы во всех заполняемых полях всех бланков ЕГЭ заглавными печатными  буквами, тщательно копируя образцы, расположенными в верхней части БР и БО №1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48684513"/>
                  </a:ext>
                </a:extLst>
              </a:tr>
              <a:tr h="64179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9BAFB5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Небрежное написание символов может привести к тому, что при автоматизированной обработке символ может быть распознан неправильно.</a:t>
                      </a: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>
                            <a:lumMod val="85000"/>
                            <a:lumOff val="1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40531428"/>
                  </a:ext>
                </a:extLst>
              </a:tr>
              <a:tr h="63870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9BAFB5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Каждое поле в бланках заполняется, начиная с первой позиции (в том числе и поля для занесения фамилии, имени и отчества участника ЕГЭ). </a:t>
                      </a: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>
                            <a:lumMod val="85000"/>
                            <a:lumOff val="1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47247201"/>
                  </a:ext>
                </a:extLst>
              </a:tr>
              <a:tr h="7766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9BAFB5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Если участник ЕГЭ не имеет информации для заполнения какого-то конкретного поля, он должен оставить это поле пустым (не делать прочерков).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65733569"/>
                  </a:ext>
                </a:extLst>
              </a:tr>
              <a:tr h="8276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9BAFB5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 записи ответов необходимо строго следовать инструкциям по выполнению работы (к группе заданий, отдельным заданиям), указанным в КИМ.</a:t>
                      </a: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>
                            <a:lumMod val="85000"/>
                            <a:lumOff val="1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30704983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961" y="1719663"/>
            <a:ext cx="1063924" cy="5416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513" y="988552"/>
            <a:ext cx="632823" cy="63282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480037">
            <a:off x="947178" y="1633817"/>
            <a:ext cx="579837" cy="76157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109752" y="2419654"/>
            <a:ext cx="362624" cy="4431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1127872" y="2438484"/>
            <a:ext cx="337263" cy="406893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38" name="Таблица 3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87647010"/>
              </p:ext>
            </p:extLst>
          </p:nvPr>
        </p:nvGraphicFramePr>
        <p:xfrm>
          <a:off x="4080282" y="4702098"/>
          <a:ext cx="1067052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763">
                  <a:extLst>
                    <a:ext uri="{9D8B030D-6E8A-4147-A177-3AD203B41FA5}">
                      <a16:colId xmlns="" xmlns:a16="http://schemas.microsoft.com/office/drawing/2014/main" val="743104827"/>
                    </a:ext>
                  </a:extLst>
                </a:gridCol>
                <a:gridCol w="266763">
                  <a:extLst>
                    <a:ext uri="{9D8B030D-6E8A-4147-A177-3AD203B41FA5}">
                      <a16:colId xmlns="" xmlns:a16="http://schemas.microsoft.com/office/drawing/2014/main" val="4228440829"/>
                    </a:ext>
                  </a:extLst>
                </a:gridCol>
                <a:gridCol w="266763">
                  <a:extLst>
                    <a:ext uri="{9D8B030D-6E8A-4147-A177-3AD203B41FA5}">
                      <a16:colId xmlns="" xmlns:a16="http://schemas.microsoft.com/office/drawing/2014/main" val="1771104298"/>
                    </a:ext>
                  </a:extLst>
                </a:gridCol>
                <a:gridCol w="266763">
                  <a:extLst>
                    <a:ext uri="{9D8B030D-6E8A-4147-A177-3AD203B41FA5}">
                      <a16:colId xmlns="" xmlns:a16="http://schemas.microsoft.com/office/drawing/2014/main" val="996544697"/>
                    </a:ext>
                  </a:extLst>
                </a:gridCol>
              </a:tblGrid>
              <a:tr h="452031">
                <a:tc>
                  <a:txBody>
                    <a:bodyPr/>
                    <a:lstStyle/>
                    <a:p>
                      <a:r>
                        <a:rPr lang="ru-RU" sz="24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4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3127224"/>
                  </a:ext>
                </a:extLst>
              </a:tr>
            </a:tbl>
          </a:graphicData>
        </a:graphic>
      </p:graphicFrame>
      <p:graphicFrame>
        <p:nvGraphicFramePr>
          <p:cNvPr id="39" name="Таблица 3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01575260"/>
              </p:ext>
            </p:extLst>
          </p:nvPr>
        </p:nvGraphicFramePr>
        <p:xfrm>
          <a:off x="627479" y="4702098"/>
          <a:ext cx="1094424" cy="458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06">
                  <a:extLst>
                    <a:ext uri="{9D8B030D-6E8A-4147-A177-3AD203B41FA5}">
                      <a16:colId xmlns="" xmlns:a16="http://schemas.microsoft.com/office/drawing/2014/main" val="743104827"/>
                    </a:ext>
                  </a:extLst>
                </a:gridCol>
                <a:gridCol w="273606">
                  <a:extLst>
                    <a:ext uri="{9D8B030D-6E8A-4147-A177-3AD203B41FA5}">
                      <a16:colId xmlns="" xmlns:a16="http://schemas.microsoft.com/office/drawing/2014/main" val="4228440829"/>
                    </a:ext>
                  </a:extLst>
                </a:gridCol>
                <a:gridCol w="273606">
                  <a:extLst>
                    <a:ext uri="{9D8B030D-6E8A-4147-A177-3AD203B41FA5}">
                      <a16:colId xmlns="" xmlns:a16="http://schemas.microsoft.com/office/drawing/2014/main" val="1771104298"/>
                    </a:ext>
                  </a:extLst>
                </a:gridCol>
                <a:gridCol w="273606">
                  <a:extLst>
                    <a:ext uri="{9D8B030D-6E8A-4147-A177-3AD203B41FA5}">
                      <a16:colId xmlns="" xmlns:a16="http://schemas.microsoft.com/office/drawing/2014/main" val="996544697"/>
                    </a:ext>
                  </a:extLst>
                </a:gridCol>
              </a:tblGrid>
              <a:tr h="458976">
                <a:tc>
                  <a:txBody>
                    <a:bodyPr/>
                    <a:lstStyle/>
                    <a:p>
                      <a:endParaRPr lang="ru-RU" sz="24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3127224"/>
                  </a:ext>
                </a:extLst>
              </a:tr>
            </a:tbl>
          </a:graphicData>
        </a:graphic>
      </p:graphicFrame>
      <p:graphicFrame>
        <p:nvGraphicFramePr>
          <p:cNvPr id="40" name="Таблица 3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1111028"/>
              </p:ext>
            </p:extLst>
          </p:nvPr>
        </p:nvGraphicFramePr>
        <p:xfrm>
          <a:off x="2535678" y="4705782"/>
          <a:ext cx="112503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259">
                  <a:extLst>
                    <a:ext uri="{9D8B030D-6E8A-4147-A177-3AD203B41FA5}">
                      <a16:colId xmlns="" xmlns:a16="http://schemas.microsoft.com/office/drawing/2014/main" val="743104827"/>
                    </a:ext>
                  </a:extLst>
                </a:gridCol>
                <a:gridCol w="281259">
                  <a:extLst>
                    <a:ext uri="{9D8B030D-6E8A-4147-A177-3AD203B41FA5}">
                      <a16:colId xmlns="" xmlns:a16="http://schemas.microsoft.com/office/drawing/2014/main" val="4228440829"/>
                    </a:ext>
                  </a:extLst>
                </a:gridCol>
                <a:gridCol w="281259">
                  <a:extLst>
                    <a:ext uri="{9D8B030D-6E8A-4147-A177-3AD203B41FA5}">
                      <a16:colId xmlns="" xmlns:a16="http://schemas.microsoft.com/office/drawing/2014/main" val="1771104298"/>
                    </a:ext>
                  </a:extLst>
                </a:gridCol>
                <a:gridCol w="281259">
                  <a:extLst>
                    <a:ext uri="{9D8B030D-6E8A-4147-A177-3AD203B41FA5}">
                      <a16:colId xmlns="" xmlns:a16="http://schemas.microsoft.com/office/drawing/2014/main" val="996544697"/>
                    </a:ext>
                  </a:extLst>
                </a:gridCol>
              </a:tblGrid>
              <a:tr h="402136">
                <a:tc>
                  <a:txBody>
                    <a:bodyPr/>
                    <a:lstStyle/>
                    <a:p>
                      <a:r>
                        <a:rPr lang="ru-RU" sz="24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3127224"/>
                  </a:ext>
                </a:extLst>
              </a:tr>
            </a:tbl>
          </a:graphicData>
        </a:graphic>
      </p:graphicFrame>
      <p:sp>
        <p:nvSpPr>
          <p:cNvPr id="41" name="Прямоугольник 40"/>
          <p:cNvSpPr/>
          <p:nvPr/>
        </p:nvSpPr>
        <p:spPr>
          <a:xfrm>
            <a:off x="3724296" y="5417569"/>
            <a:ext cx="315255" cy="4589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114366" y="3305871"/>
            <a:ext cx="1616575" cy="517148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АБВГД…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52039" y="3258901"/>
            <a:ext cx="1468562" cy="6009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itka Small" panose="02000505000000020004" pitchFamily="2" charset="0"/>
                <a:ea typeface="Tahoma" panose="020B0604030504040204" pitchFamily="34" charset="0"/>
                <a:cs typeface="Tahoma" panose="020B0604030504040204" pitchFamily="34" charset="0"/>
              </a:rPr>
              <a:t>абвгд</a:t>
            </a:r>
            <a:r>
              <a:rPr lang="ru-RU" sz="2400" i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itka Small" panose="02000505000000020004" pitchFamily="2" charset="0"/>
                <a:ea typeface="Tahoma" panose="020B0604030504040204" pitchFamily="34" charset="0"/>
                <a:cs typeface="Tahoma" panose="020B0604030504040204" pitchFamily="34" charset="0"/>
              </a:rPr>
              <a:t>…</a:t>
            </a:r>
            <a:endParaRPr lang="ru-RU" sz="2400" i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itka Small" panose="02000505000000020004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1" name="Таблица 5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38498179"/>
              </p:ext>
            </p:extLst>
          </p:nvPr>
        </p:nvGraphicFramePr>
        <p:xfrm>
          <a:off x="3579249" y="4131823"/>
          <a:ext cx="1288596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149">
                  <a:extLst>
                    <a:ext uri="{9D8B030D-6E8A-4147-A177-3AD203B41FA5}">
                      <a16:colId xmlns="" xmlns:a16="http://schemas.microsoft.com/office/drawing/2014/main" val="743104827"/>
                    </a:ext>
                  </a:extLst>
                </a:gridCol>
                <a:gridCol w="322149">
                  <a:extLst>
                    <a:ext uri="{9D8B030D-6E8A-4147-A177-3AD203B41FA5}">
                      <a16:colId xmlns="" xmlns:a16="http://schemas.microsoft.com/office/drawing/2014/main" val="4228440829"/>
                    </a:ext>
                  </a:extLst>
                </a:gridCol>
                <a:gridCol w="322149">
                  <a:extLst>
                    <a:ext uri="{9D8B030D-6E8A-4147-A177-3AD203B41FA5}">
                      <a16:colId xmlns="" xmlns:a16="http://schemas.microsoft.com/office/drawing/2014/main" val="1771104298"/>
                    </a:ext>
                  </a:extLst>
                </a:gridCol>
                <a:gridCol w="322149">
                  <a:extLst>
                    <a:ext uri="{9D8B030D-6E8A-4147-A177-3AD203B41FA5}">
                      <a16:colId xmlns="" xmlns:a16="http://schemas.microsoft.com/office/drawing/2014/main" val="996544697"/>
                    </a:ext>
                  </a:extLst>
                </a:gridCol>
              </a:tblGrid>
              <a:tr h="362083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Ё</a:t>
                      </a:r>
                      <a:endParaRPr lang="ru-RU" sz="20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Й</a:t>
                      </a:r>
                      <a:endParaRPr lang="ru-RU" sz="20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 smtClean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3127224"/>
                  </a:ext>
                </a:extLst>
              </a:tr>
            </a:tbl>
          </a:graphicData>
        </a:graphic>
      </p:graphicFrame>
      <p:graphicFrame>
        <p:nvGraphicFramePr>
          <p:cNvPr id="52" name="Таблица 5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29104786"/>
              </p:ext>
            </p:extLst>
          </p:nvPr>
        </p:nvGraphicFramePr>
        <p:xfrm>
          <a:off x="865576" y="4131823"/>
          <a:ext cx="618230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115">
                  <a:extLst>
                    <a:ext uri="{9D8B030D-6E8A-4147-A177-3AD203B41FA5}">
                      <a16:colId xmlns="" xmlns:a16="http://schemas.microsoft.com/office/drawing/2014/main" val="2983350341"/>
                    </a:ext>
                  </a:extLst>
                </a:gridCol>
                <a:gridCol w="309115">
                  <a:extLst>
                    <a:ext uri="{9D8B030D-6E8A-4147-A177-3AD203B41FA5}">
                      <a16:colId xmlns="" xmlns:a16="http://schemas.microsoft.com/office/drawing/2014/main" val="1106468246"/>
                    </a:ext>
                  </a:extLst>
                </a:gridCol>
              </a:tblGrid>
              <a:tr h="369243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Е</a:t>
                      </a:r>
                      <a:endParaRPr lang="ru-RU" sz="20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И</a:t>
                      </a:r>
                      <a:endParaRPr lang="ru-RU" sz="20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99486339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-3" y="-69805"/>
            <a:ext cx="12192003" cy="95210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ПРАВИЛА ЗАПОЛНЕНИЯ БЛАНКОВ ЕГЭ</a:t>
            </a:r>
            <a:endParaRPr lang="ru-RU" sz="16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94546" y="3974824"/>
            <a:ext cx="483405" cy="27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..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5" name="Арка 54"/>
          <p:cNvSpPr/>
          <p:nvPr/>
        </p:nvSpPr>
        <p:spPr>
          <a:xfrm flipV="1">
            <a:off x="1304091" y="4033541"/>
            <a:ext cx="82229" cy="88122"/>
          </a:xfrm>
          <a:prstGeom prst="blockArc">
            <a:avLst>
              <a:gd name="adj1" fmla="val 10720244"/>
              <a:gd name="adj2" fmla="val 0"/>
              <a:gd name="adj3" fmla="val 25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1" name="Рисунок 6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58835" y="6006775"/>
            <a:ext cx="658200" cy="9052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579249" y="2714016"/>
            <a:ext cx="605353" cy="19473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или</a:t>
            </a:r>
            <a:endParaRPr lang="ru-RU" dirty="0"/>
          </a:p>
        </p:txBody>
      </p:sp>
      <p:grpSp>
        <p:nvGrpSpPr>
          <p:cNvPr id="31" name="Группа 30"/>
          <p:cNvGrpSpPr/>
          <p:nvPr/>
        </p:nvGrpSpPr>
        <p:grpSpPr>
          <a:xfrm>
            <a:off x="4292016" y="2477038"/>
            <a:ext cx="316560" cy="439275"/>
            <a:chOff x="4292016" y="2477038"/>
            <a:chExt cx="316560" cy="439275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4292017" y="2477038"/>
              <a:ext cx="316559" cy="4392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 flipV="1">
              <a:off x="4292016" y="2477038"/>
              <a:ext cx="316559" cy="432466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Группа 29"/>
          <p:cNvGrpSpPr/>
          <p:nvPr/>
        </p:nvGrpSpPr>
        <p:grpSpPr>
          <a:xfrm>
            <a:off x="3098196" y="2460311"/>
            <a:ext cx="314186" cy="456002"/>
            <a:chOff x="3098196" y="2460311"/>
            <a:chExt cx="314186" cy="456002"/>
          </a:xfrm>
        </p:grpSpPr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98196" y="2460311"/>
              <a:ext cx="314186" cy="45600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</p:pic>
        <p:cxnSp>
          <p:nvCxnSpPr>
            <p:cNvPr id="22" name="Прямая соединительная линия 21"/>
            <p:cNvCxnSpPr/>
            <p:nvPr/>
          </p:nvCxnSpPr>
          <p:spPr>
            <a:xfrm>
              <a:off x="3107338" y="2475205"/>
              <a:ext cx="305044" cy="441108"/>
            </a:xfrm>
            <a:prstGeom prst="line">
              <a:avLst/>
            </a:prstGeom>
            <a:solidFill>
              <a:schemeClr val="bg1"/>
            </a:solidFill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9" name="Группа 28"/>
          <p:cNvGrpSpPr/>
          <p:nvPr/>
        </p:nvGrpSpPr>
        <p:grpSpPr>
          <a:xfrm>
            <a:off x="1042294" y="5417569"/>
            <a:ext cx="317886" cy="456810"/>
            <a:chOff x="1042294" y="5417569"/>
            <a:chExt cx="317886" cy="456810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1042294" y="5417569"/>
              <a:ext cx="317886" cy="4568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>
              <a:off x="1130582" y="5639305"/>
              <a:ext cx="149657" cy="0"/>
            </a:xfrm>
            <a:prstGeom prst="line">
              <a:avLst/>
            </a:prstGeom>
            <a:solidFill>
              <a:schemeClr val="bg1"/>
            </a:solidFill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2" name="Группа 31"/>
          <p:cNvGrpSpPr/>
          <p:nvPr/>
        </p:nvGrpSpPr>
        <p:grpSpPr>
          <a:xfrm>
            <a:off x="843973" y="988552"/>
            <a:ext cx="729353" cy="657044"/>
            <a:chOff x="843973" y="988552"/>
            <a:chExt cx="729353" cy="657044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="" xmlns:a14="http://schemas.microsoft.com/office/drawing/2010/main">
                    <a14:imgLayer r:embed="rId9">
                      <a14:imgEffect>
                        <a14:backgroundRemoval t="1172" b="98145" l="1758" r="10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3973" y="988552"/>
              <a:ext cx="729353" cy="657044"/>
            </a:xfrm>
            <a:prstGeom prst="rect">
              <a:avLst/>
            </a:prstGeom>
          </p:spPr>
        </p:pic>
        <p:sp>
          <p:nvSpPr>
            <p:cNvPr id="5" name="Умножение 4"/>
            <p:cNvSpPr/>
            <p:nvPr/>
          </p:nvSpPr>
          <p:spPr>
            <a:xfrm>
              <a:off x="967807" y="1079512"/>
              <a:ext cx="481684" cy="465677"/>
            </a:xfrm>
            <a:prstGeom prst="mathMultiply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53959" y="5956606"/>
            <a:ext cx="658203" cy="10055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Скругленная прямоугольная выноска 14"/>
          <p:cNvSpPr/>
          <p:nvPr/>
        </p:nvSpPr>
        <p:spPr>
          <a:xfrm>
            <a:off x="4132263" y="6249837"/>
            <a:ext cx="438150" cy="393396"/>
          </a:xfrm>
          <a:prstGeom prst="wedgeRoundRectCallout">
            <a:avLst>
              <a:gd name="adj1" fmla="val 208138"/>
              <a:gd name="adj2" fmla="val -55928"/>
              <a:gd name="adj3" fmla="val 16667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865008">
            <a:off x="1083871" y="2393438"/>
            <a:ext cx="409397" cy="4696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9822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13232" y="815229"/>
            <a:ext cx="70048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КАТЕГОРИЧЕСКИ  ЗАПРЕЩЕНО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!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1984359" y="2006600"/>
            <a:ext cx="8556642" cy="3873500"/>
            <a:chOff x="1200727" y="1546215"/>
            <a:chExt cx="9892146" cy="4543752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200727" y="2235200"/>
              <a:ext cx="9892146" cy="4156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5653" y="1546215"/>
              <a:ext cx="4543752" cy="4543752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=""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3812" y="1829306"/>
              <a:ext cx="1759688" cy="1323826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8069" y="3181767"/>
              <a:ext cx="1725587" cy="959753"/>
            </a:xfrm>
            <a:prstGeom prst="rect">
              <a:avLst/>
            </a:prstGeom>
          </p:spPr>
        </p:pic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="" xmlns:a14="http://schemas.microsoft.com/office/drawing/2010/main">
                    <a14:imgLayer r:embed="rId7">
                      <a14:imgEffect>
                        <a14:backgroundRemoval t="1896" b="97156" l="3125" r="99375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2037" y="3177937"/>
              <a:ext cx="1222390" cy="1612027"/>
            </a:xfrm>
            <a:prstGeom prst="rect">
              <a:avLst/>
            </a:prstGeom>
          </p:spPr>
        </p:pic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="" xmlns:a14="http://schemas.microsoft.com/office/drawing/2010/main">
                    <a14:imgLayer r:embed="rId9">
                      <a14:imgEffect>
                        <a14:backgroundRemoval t="0" b="99167" l="10000" r="9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0892" y="3408497"/>
              <a:ext cx="1516097" cy="1516097"/>
            </a:xfrm>
            <a:prstGeom prst="rect">
              <a:avLst/>
            </a:prstGeom>
          </p:spPr>
        </p:pic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="" xmlns:a14="http://schemas.microsoft.com/office/drawing/2010/main">
                    <a14:imgLayer r:embed="rId11">
                      <a14:imgEffect>
                        <a14:backgroundRemoval t="9333" b="91556" l="6667" r="94222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0370" y="3983951"/>
              <a:ext cx="1494539" cy="1494539"/>
            </a:xfrm>
            <a:prstGeom prst="rect">
              <a:avLst/>
            </a:prstGeom>
          </p:spPr>
        </p:pic>
        <p:sp>
          <p:nvSpPr>
            <p:cNvPr id="25" name="Прямоугольник 24"/>
            <p:cNvSpPr/>
            <p:nvPr/>
          </p:nvSpPr>
          <p:spPr>
            <a:xfrm>
              <a:off x="6364563" y="1955024"/>
              <a:ext cx="4728310" cy="122751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1400" b="1" dirty="0" smtClean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   </a:t>
              </a:r>
              <a:r>
                <a:rPr lang="ru-RU" sz="1200" b="1" dirty="0" smtClean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Делать </a:t>
              </a:r>
              <a:r>
                <a:rPr lang="ru-RU" sz="1200" b="1" dirty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в полях бланков ЕГЭ, вне полей бланков ЕГЭ или в </a:t>
              </a:r>
              <a:r>
                <a:rPr lang="ru-RU" sz="1200" b="1" dirty="0" smtClean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полях, заполненных типографским способом, </a:t>
              </a:r>
              <a:r>
                <a:rPr lang="ru-RU" sz="1200" b="1" dirty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какие-либо записи и (или) пометки, не </a:t>
              </a:r>
              <a:r>
                <a:rPr lang="ru-RU" sz="1200" b="1" dirty="0" smtClean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относящиеся               к </a:t>
              </a:r>
              <a:r>
                <a:rPr lang="ru-RU" sz="1200" b="1" dirty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содержанию полей бланков </a:t>
              </a:r>
              <a:r>
                <a:rPr lang="ru-RU" sz="1200" b="1" dirty="0" smtClean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ЕГЭ</a:t>
              </a:r>
              <a:r>
                <a:rPr lang="ru-RU" sz="1200" b="1" dirty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  <a:endParaRPr lang="ru-RU" sz="1200" b="1" dirty="0" smtClean="0">
                <a:ln w="0"/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6364563" y="3486573"/>
              <a:ext cx="4728310" cy="7752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1400" b="1" dirty="0" smtClean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   </a:t>
              </a:r>
              <a:r>
                <a:rPr lang="ru-RU" sz="1200" b="1" dirty="0" smtClean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На бланках не</a:t>
              </a:r>
              <a:r>
                <a:rPr lang="ru-RU" sz="1200" b="1" dirty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 должно быть пометок, содержащих информацию о личности участника ЕГЭ</a:t>
              </a:r>
              <a:r>
                <a:rPr lang="ru-RU" sz="1200" b="1" dirty="0" smtClean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  <a:endParaRPr lang="ru-RU" sz="1200" b="1" dirty="0">
                <a:ln w="0"/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364563" y="4529234"/>
              <a:ext cx="4728310" cy="9866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1400" b="1" dirty="0" smtClean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   </a:t>
              </a:r>
              <a:r>
                <a:rPr lang="ru-RU" sz="1200" b="1" dirty="0" smtClean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Использовать </a:t>
              </a:r>
              <a:r>
                <a:rPr lang="ru-RU" sz="1200" b="1" dirty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для заполнения бланков ЕГЭ цветные </a:t>
              </a:r>
              <a:r>
                <a:rPr lang="ru-RU" sz="1200" b="1" dirty="0" smtClean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ручки,  </a:t>
              </a:r>
              <a:r>
                <a:rPr lang="ru-RU" sz="1200" b="1" dirty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карандаш, средства для исправления внесенной в бланки ЕГЭ информации («замазку», «ластик» и др</a:t>
              </a:r>
              <a:r>
                <a:rPr lang="ru-RU" sz="1200" b="1" dirty="0" smtClean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.) </a:t>
              </a:r>
              <a:endParaRPr lang="ru-RU" sz="1200" b="1" dirty="0">
                <a:ln w="0"/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73849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5207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При сдаче бланков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0246" y="1539089"/>
            <a:ext cx="11126707" cy="4336779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Член комиссии по проведению итогового сочинения (изложения) ставит «Z» в области бланка записи (или дополнительного бланка записи), оставшейся незаполненной. </a:t>
            </a:r>
          </a:p>
          <a:p>
            <a:r>
              <a:rPr lang="ru-RU" sz="2800" b="1" dirty="0" smtClean="0"/>
              <a:t> В бланках регистрации участников итогового сочинения (изложения) члены комиссии по проведению итогового сочинения (изложения) заполняют поле «Количество бланков записи». В указанное поле вписывается то количество бланков записи, включая дополнительные бланки записи, которое было выдано участнику.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4407" y="2633471"/>
            <a:ext cx="6159553" cy="1810513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СПАСИБО ЗА ВНИМАНИЕ!</a:t>
            </a:r>
            <a:endParaRPr lang="ru-RU" sz="32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6921" y="4712504"/>
            <a:ext cx="7729728" cy="3101983"/>
          </a:xfrm>
        </p:spPr>
        <p:txBody>
          <a:bodyPr/>
          <a:lstStyle/>
          <a:p>
            <a:pPr algn="ctr"/>
            <a:endParaRPr lang="ru-RU" b="1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477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9683" y="619790"/>
            <a:ext cx="8133907" cy="797442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Полный комплект бланков ИСИ</a:t>
            </a:r>
            <a:endParaRPr lang="ru-RU" sz="2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2"/>
          <a:stretch>
            <a:fillRect/>
          </a:stretch>
        </p:blipFill>
        <p:spPr>
          <a:xfrm>
            <a:off x="3669103" y="1602121"/>
            <a:ext cx="2792921" cy="37848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/>
          <p:cNvPicPr/>
          <p:nvPr/>
        </p:nvPicPr>
        <p:blipFill>
          <a:blip r:embed="rId2"/>
          <a:stretch>
            <a:fillRect/>
          </a:stretch>
        </p:blipFill>
        <p:spPr>
          <a:xfrm>
            <a:off x="2845713" y="1877955"/>
            <a:ext cx="2792921" cy="37848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3793" y="2413748"/>
            <a:ext cx="2792921" cy="3784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7761767" y="3323798"/>
            <a:ext cx="3172386" cy="803901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spc="50" dirty="0" smtClean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Весь комплект бланков –   ОДНОСТОРОННИЙ!</a:t>
            </a:r>
            <a:endParaRPr lang="ru-RU" sz="1600" b="1" spc="50" dirty="0">
              <a:ln w="0"/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428" y="3413497"/>
            <a:ext cx="624501" cy="6245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3720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5105" y="1905142"/>
            <a:ext cx="9937683" cy="423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227" y="657971"/>
            <a:ext cx="10930270" cy="741465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Бланк регистрации ИСИ</a:t>
            </a:r>
            <a:endParaRPr lang="ru-RU" sz="2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425903" y="1499422"/>
            <a:ext cx="9130401" cy="4908199"/>
            <a:chOff x="2321235" y="1839332"/>
            <a:chExt cx="9130401" cy="4908199"/>
          </a:xfrm>
        </p:grpSpPr>
        <p:pic>
          <p:nvPicPr>
            <p:cNvPr id="5" name="Рисунок 4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21235" y="1847796"/>
              <a:ext cx="3799190" cy="4899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Прямоугольник 6"/>
            <p:cNvSpPr/>
            <p:nvPr/>
          </p:nvSpPr>
          <p:spPr>
            <a:xfrm>
              <a:off x="6686908" y="4793760"/>
              <a:ext cx="4764728" cy="120032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  <a:effectLst/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ru-RU" sz="1200" b="1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   </a:t>
              </a:r>
              <a:r>
                <a:rPr lang="ru-RU" sz="1200" b="1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  Запрещено:</a:t>
              </a:r>
              <a:endParaRPr lang="ru-RU" sz="12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285750" indent="-285750" algn="just"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делать в </a:t>
              </a:r>
              <a:r>
                <a:rPr lang="ru-RU" sz="1200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полях и </a:t>
              </a: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вне полей </a:t>
              </a:r>
              <a:r>
                <a:rPr lang="ru-RU" sz="1200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бланков какие-либо </a:t>
              </a: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записи </a:t>
              </a:r>
              <a:r>
                <a:rPr lang="ru-RU" sz="1200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                                      или пометки</a:t>
              </a: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, не относящиеся к содержанию полей бланков; </a:t>
              </a:r>
              <a:endParaRPr lang="ru-RU" sz="12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285750" indent="-285750" algn="just"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использовать для заполнения бланков цветные </a:t>
              </a:r>
              <a:r>
                <a:rPr lang="ru-RU" sz="1200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ручки, карандаш, </a:t>
              </a: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средства для исправления внесенной в бланки информации («замазку», «ластик» и др.). </a:t>
              </a:r>
              <a:endParaRPr lang="ru-RU" sz="1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685853" y="3017573"/>
              <a:ext cx="2531541" cy="83099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  <a:effectLst/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200" dirty="0" smtClean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Если </a:t>
              </a:r>
              <a:r>
                <a:rPr lang="ru-RU" sz="1200" dirty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участник не имеет информации для заполнения какого-то </a:t>
              </a:r>
              <a:r>
                <a:rPr lang="ru-RU" sz="1200" dirty="0" smtClean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поля</a:t>
              </a:r>
              <a:r>
                <a:rPr lang="ru-RU" sz="1200" dirty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, </a:t>
              </a:r>
              <a:r>
                <a:rPr lang="ru-RU" sz="1200" dirty="0" smtClean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оно остается пустым – </a:t>
              </a:r>
              <a:r>
                <a:rPr lang="ru-RU" sz="1200" b="1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прочерков не делать!</a:t>
              </a:r>
              <a:endParaRPr lang="ru-RU" sz="12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" name="Прямая со стрелкой 10"/>
            <p:cNvCxnSpPr/>
            <p:nvPr/>
          </p:nvCxnSpPr>
          <p:spPr>
            <a:xfrm flipH="1">
              <a:off x="3023415" y="2086666"/>
              <a:ext cx="2531344" cy="35430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 flipH="1">
              <a:off x="4885794" y="2086666"/>
              <a:ext cx="668965" cy="35430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 flipH="1">
              <a:off x="3921151" y="2086666"/>
              <a:ext cx="1616829" cy="3867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Прямоугольник 8"/>
            <p:cNvSpPr/>
            <p:nvPr/>
          </p:nvSpPr>
          <p:spPr>
            <a:xfrm>
              <a:off x="5666905" y="1839332"/>
              <a:ext cx="2311400" cy="46166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  <a:effectLst/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200" dirty="0" smtClean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Каждое </a:t>
              </a:r>
              <a:r>
                <a:rPr lang="ru-RU" sz="1200" dirty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поле </a:t>
              </a:r>
              <a:r>
                <a:rPr lang="ru-RU" sz="1200" dirty="0" smtClean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заполняется</a:t>
              </a:r>
              <a:r>
                <a:rPr lang="ru-RU" sz="1200" dirty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, начиная с первой </a:t>
              </a:r>
              <a:r>
                <a:rPr lang="ru-RU" sz="1200" dirty="0" smtClean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позиции</a:t>
              </a:r>
              <a:endParaRPr lang="ru-RU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" name="Прямая со стрелкой 13"/>
            <p:cNvCxnSpPr/>
            <p:nvPr/>
          </p:nvCxnSpPr>
          <p:spPr>
            <a:xfrm flipH="1">
              <a:off x="3473082" y="3506725"/>
              <a:ext cx="2130276" cy="460017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Прямоугольник 21"/>
            <p:cNvSpPr/>
            <p:nvPr/>
          </p:nvSpPr>
          <p:spPr>
            <a:xfrm flipH="1">
              <a:off x="3269275" y="3847864"/>
              <a:ext cx="45719" cy="171450"/>
            </a:xfrm>
            <a:prstGeom prst="rect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-</a:t>
              </a:r>
              <a:endParaRPr lang="ru-RU" dirty="0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3152434" y="3847864"/>
              <a:ext cx="279400" cy="23775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="" xmlns:p14="http://schemas.microsoft.com/office/powerpoint/2010/main" val="24358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7835" y="844635"/>
            <a:ext cx="8130363" cy="660615"/>
          </a:xfrm>
          <a:noFill/>
          <a:ln>
            <a:noFill/>
          </a:ln>
        </p:spPr>
        <p:txBody>
          <a:bodyPr>
            <a:normAutofit/>
          </a:bodyPr>
          <a:lstStyle/>
          <a:p>
            <a:pPr>
              <a:lnSpc>
                <a:spcPct val="50000"/>
              </a:lnSpc>
            </a:pPr>
            <a:r>
              <a:rPr lang="ru-RU" sz="1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Верхняя часть бланка регистрации</a:t>
            </a:r>
            <a:br>
              <a:rPr lang="ru-RU" sz="1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Поля для заполнения участником ИСИ </a:t>
            </a:r>
            <a:endParaRPr lang="ru-RU" sz="18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48000" y="819137"/>
            <a:ext cx="60833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1591342" y="1930524"/>
            <a:ext cx="9243901" cy="4027456"/>
            <a:chOff x="2217578" y="1569230"/>
            <a:chExt cx="9243901" cy="402745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3" name="Группа 12"/>
            <p:cNvGrpSpPr/>
            <p:nvPr/>
          </p:nvGrpSpPr>
          <p:grpSpPr>
            <a:xfrm>
              <a:off x="2217578" y="1569230"/>
              <a:ext cx="7756844" cy="3546399"/>
              <a:chOff x="2217578" y="1569230"/>
              <a:chExt cx="7756844" cy="3546399"/>
            </a:xfrm>
          </p:grpSpPr>
          <p:pic>
            <p:nvPicPr>
              <p:cNvPr id="6" name="Рисунок 5"/>
              <p:cNvPicPr/>
              <p:nvPr/>
            </p:nvPicPr>
            <p:blipFill>
              <a:blip r:embed="rId2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17578" y="1569230"/>
                <a:ext cx="7756844" cy="354639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" name="Овал 6"/>
              <p:cNvSpPr/>
              <p:nvPr/>
            </p:nvSpPr>
            <p:spPr>
              <a:xfrm>
                <a:off x="6741042" y="3565652"/>
                <a:ext cx="829339" cy="464088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4" name="Овал 13"/>
            <p:cNvSpPr/>
            <p:nvPr/>
          </p:nvSpPr>
          <p:spPr>
            <a:xfrm>
              <a:off x="3238498" y="2733207"/>
              <a:ext cx="6352069" cy="476754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3238499" y="3565651"/>
              <a:ext cx="3502544" cy="364097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258170" y="5288342"/>
              <a:ext cx="1795081" cy="30834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Членом комиссии  </a:t>
              </a:r>
              <a:r>
                <a:rPr lang="ru-RU" sz="1400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             </a:t>
              </a:r>
            </a:p>
          </p:txBody>
        </p:sp>
        <p:cxnSp>
          <p:nvCxnSpPr>
            <p:cNvPr id="24" name="Прямая со стрелкой 23"/>
            <p:cNvCxnSpPr>
              <a:stCxn id="17" idx="0"/>
              <a:endCxn id="7" idx="4"/>
            </p:cNvCxnSpPr>
            <p:nvPr/>
          </p:nvCxnSpPr>
          <p:spPr>
            <a:xfrm flipV="1">
              <a:off x="7155711" y="4029740"/>
              <a:ext cx="1" cy="125860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Прямоугольник 26"/>
            <p:cNvSpPr/>
            <p:nvPr/>
          </p:nvSpPr>
          <p:spPr>
            <a:xfrm>
              <a:off x="9463836" y="3529986"/>
              <a:ext cx="1997643" cy="28860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70C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Участником ИСИ</a:t>
              </a:r>
              <a:endParaRPr lang="ru-RU" sz="1400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29" name="Прямая со стрелкой 28"/>
            <p:cNvCxnSpPr>
              <a:endCxn id="32" idx="0"/>
            </p:cNvCxnSpPr>
            <p:nvPr/>
          </p:nvCxnSpPr>
          <p:spPr>
            <a:xfrm>
              <a:off x="4954246" y="3985873"/>
              <a:ext cx="0" cy="1311857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Стрелка углом 30"/>
            <p:cNvSpPr/>
            <p:nvPr/>
          </p:nvSpPr>
          <p:spPr>
            <a:xfrm rot="5400000">
              <a:off x="9839017" y="2799477"/>
              <a:ext cx="464560" cy="782722"/>
            </a:xfrm>
            <a:prstGeom prst="bentArrow">
              <a:avLst>
                <a:gd name="adj1" fmla="val 1405"/>
                <a:gd name="adj2" fmla="val 12774"/>
                <a:gd name="adj3" fmla="val 14133"/>
                <a:gd name="adj4" fmla="val 10851"/>
              </a:avLst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3955424" y="5297730"/>
              <a:ext cx="1997643" cy="27389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70C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Участником ИСИ</a:t>
              </a:r>
              <a:endParaRPr lang="ru-RU" sz="1400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1208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 верхней части  регистрационных бланков записывают: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2900" b="1" dirty="0" smtClean="0"/>
              <a:t>Код региона                                             47</a:t>
            </a:r>
          </a:p>
          <a:p>
            <a:r>
              <a:rPr lang="ru-RU" sz="2900" b="1" dirty="0" smtClean="0"/>
              <a:t>Код образовательной организации     0604</a:t>
            </a:r>
          </a:p>
          <a:p>
            <a:r>
              <a:rPr lang="ru-RU" sz="2900" b="1" dirty="0" smtClean="0"/>
              <a:t>Класс: номер, буква 	                        11А, 11Б	</a:t>
            </a:r>
          </a:p>
          <a:p>
            <a:r>
              <a:rPr lang="ru-RU" sz="2900" b="1" dirty="0" smtClean="0"/>
              <a:t>Место проведения                                  0604</a:t>
            </a:r>
          </a:p>
          <a:p>
            <a:r>
              <a:rPr lang="ru-RU" sz="2900" b="1" dirty="0" smtClean="0">
                <a:solidFill>
                  <a:srgbClr val="FF0000"/>
                </a:solidFill>
              </a:rPr>
              <a:t>Номер кабинета 	указан на доске	четырехзначный!!!</a:t>
            </a:r>
          </a:p>
          <a:p>
            <a:r>
              <a:rPr lang="ru-RU" sz="2900" b="1" dirty="0" smtClean="0"/>
              <a:t>Дата проведения                                  19.10.2022</a:t>
            </a:r>
          </a:p>
          <a:p>
            <a:r>
              <a:rPr lang="ru-RU" sz="2900" b="1" dirty="0" smtClean="0"/>
              <a:t>Код вида работы                                   20 </a:t>
            </a:r>
          </a:p>
          <a:p>
            <a:r>
              <a:rPr lang="ru-RU" sz="2900" b="1" dirty="0" smtClean="0"/>
              <a:t>Наименование вида работы              сочинение</a:t>
            </a:r>
          </a:p>
          <a:p>
            <a:r>
              <a:rPr lang="ru-RU" sz="2900" b="1" dirty="0" smtClean="0"/>
              <a:t>Номер темы                                          </a:t>
            </a:r>
            <a:r>
              <a:rPr lang="ru-RU" sz="2900" b="1" dirty="0" smtClean="0">
                <a:solidFill>
                  <a:srgbClr val="FF0000"/>
                </a:solidFill>
              </a:rPr>
              <a:t>трехзначный!!!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2020" y="698243"/>
            <a:ext cx="7570381" cy="584791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Бланк регистрации (средняя часть) ИСИ</a:t>
            </a:r>
            <a:endParaRPr lang="ru-RU" sz="18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2020" y="2798277"/>
            <a:ext cx="7242429" cy="2181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38364" y="1959837"/>
            <a:ext cx="11553636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Поля средней части бланка 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регистрации заполняются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участником самостоятельно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59863" y="3176799"/>
            <a:ext cx="1476757" cy="234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 В А Н О В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59863" y="3528596"/>
            <a:ext cx="1476757" cy="2341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 В А Н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59863" y="3906508"/>
            <a:ext cx="2113435" cy="229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 В А Н О В И Ч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18640" y="4488245"/>
            <a:ext cx="1010005" cy="2622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4 3 0 5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18054" y="4488245"/>
            <a:ext cx="1355420" cy="2622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1 7 6 3 9 2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249" y="5227903"/>
            <a:ext cx="609771" cy="59955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449718" y="5358405"/>
            <a:ext cx="83366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Вносится информация из документа, удостоверяющего личность 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участника.</a:t>
            </a: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63892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289" y="786809"/>
            <a:ext cx="7749012" cy="765544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Бланк регистрации (средняя часть) ИСИ</a:t>
            </a:r>
            <a:endParaRPr lang="ru-RU" sz="18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753" y="2646633"/>
            <a:ext cx="8943349" cy="206359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7632326" y="4929306"/>
            <a:ext cx="2260601" cy="58477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180000" algn="ctr"/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Поле </a:t>
            </a: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для подписи 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участника</a:t>
            </a:r>
            <a:endParaRPr lang="ru-RU" sz="1600" dirty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9644" y="4017256"/>
            <a:ext cx="2005969" cy="597275"/>
          </a:xfrm>
          <a:prstGeom prst="rect">
            <a:avLst/>
          </a:prstGeom>
          <a:ln>
            <a:noFill/>
          </a:ln>
        </p:spPr>
      </p:pic>
      <p:sp>
        <p:nvSpPr>
          <p:cNvPr id="5" name="Стрелка вверх 4"/>
          <p:cNvSpPr/>
          <p:nvPr/>
        </p:nvSpPr>
        <p:spPr>
          <a:xfrm>
            <a:off x="8480864" y="4729390"/>
            <a:ext cx="563526" cy="180751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686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3788" y="655312"/>
            <a:ext cx="5756775" cy="626230"/>
          </a:xfrm>
          <a:solidFill>
            <a:schemeClr val="bg1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Бланки записи</a:t>
            </a:r>
            <a:endParaRPr lang="ru-RU" sz="20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56775" y="2581165"/>
            <a:ext cx="6096000" cy="120032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предназначены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для написания сочинения (изложения). </a:t>
            </a:r>
            <a:endParaRPr lang="ru-RU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endParaRPr lang="ru-RU" dirty="0" smtClean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ариант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бланков записи: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односторонний.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56775" y="399034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комплект участника содержит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два 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односторонних  бланка записи.</a:t>
            </a:r>
            <a:endParaRPr lang="ru-RU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1571184" y="1973678"/>
            <a:ext cx="3516865" cy="4000785"/>
            <a:chOff x="1498274" y="1735045"/>
            <a:chExt cx="4548742" cy="4960957"/>
          </a:xfrm>
        </p:grpSpPr>
        <p:pic>
          <p:nvPicPr>
            <p:cNvPr id="4" name="Рисунок 3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813807" y="1931024"/>
              <a:ext cx="3737810" cy="4764978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perspectiveFront"/>
              <a:lightRig rig="threePt" dir="t"/>
            </a:scene3d>
          </p:spPr>
        </p:pic>
        <p:pic>
          <p:nvPicPr>
            <p:cNvPr id="6" name="Рисунок 5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503205" y="1735045"/>
              <a:ext cx="3737810" cy="4764978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perspectiveFront"/>
              <a:lightRig rig="threePt" dir="t"/>
            </a:scene3d>
          </p:spPr>
        </p:pic>
        <p:sp>
          <p:nvSpPr>
            <p:cNvPr id="10" name="Прямоугольник 9"/>
            <p:cNvSpPr/>
            <p:nvPr/>
          </p:nvSpPr>
          <p:spPr>
            <a:xfrm>
              <a:off x="1498274" y="5832624"/>
              <a:ext cx="2870791" cy="1386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827038" y="6344791"/>
              <a:ext cx="2870791" cy="1386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665121" y="6069335"/>
              <a:ext cx="2870791" cy="1153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098631" y="6557392"/>
              <a:ext cx="2870791" cy="1099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авая фигурная скобка 18"/>
            <p:cNvSpPr/>
            <p:nvPr/>
          </p:nvSpPr>
          <p:spPr>
            <a:xfrm rot="18536415">
              <a:off x="4876218" y="3528450"/>
              <a:ext cx="679980" cy="1661616"/>
            </a:xfrm>
            <a:prstGeom prst="rightBrace">
              <a:avLst>
                <a:gd name="adj1" fmla="val 12026"/>
                <a:gd name="adj2" fmla="val 51575"/>
              </a:avLst>
            </a:prstGeom>
            <a:ln w="38100">
              <a:solidFill>
                <a:srgbClr val="FF0000"/>
              </a:solidFill>
            </a:ln>
            <a:scene3d>
              <a:camera prst="perspectiveContrastingLeftFacing"/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="" xmlns:p14="http://schemas.microsoft.com/office/powerpoint/2010/main" val="426995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60" y="574082"/>
            <a:ext cx="12106940" cy="715176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</a:t>
            </a:r>
            <a:r>
              <a:rPr lang="ru-RU" sz="2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нструкция по заполнению бланков записи</a:t>
            </a:r>
            <a:endParaRPr lang="ru-RU" sz="2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59" name="Группа 58"/>
          <p:cNvGrpSpPr/>
          <p:nvPr/>
        </p:nvGrpSpPr>
        <p:grpSpPr>
          <a:xfrm>
            <a:off x="1303699" y="1420910"/>
            <a:ext cx="9565053" cy="3957051"/>
            <a:chOff x="240550" y="2009277"/>
            <a:chExt cx="8293850" cy="4084979"/>
          </a:xfrm>
        </p:grpSpPr>
        <p:pic>
          <p:nvPicPr>
            <p:cNvPr id="20" name="Рисунок 19"/>
            <p:cNvPicPr/>
            <p:nvPr/>
          </p:nvPicPr>
          <p:blipFill rotWithShape="1">
            <a:blip r:embed="rId2"/>
            <a:srcRect b="78868"/>
            <a:stretch/>
          </p:blipFill>
          <p:spPr>
            <a:xfrm>
              <a:off x="331255" y="2721161"/>
              <a:ext cx="8203145" cy="253992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7" name="Прямоугольник 16"/>
            <p:cNvSpPr/>
            <p:nvPr/>
          </p:nvSpPr>
          <p:spPr>
            <a:xfrm>
              <a:off x="240550" y="5347914"/>
              <a:ext cx="3642517" cy="54013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ru-RU" sz="1400" dirty="0" smtClean="0">
                  <a:solidFill>
                    <a:srgbClr val="0070C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Заполняется участником. При </a:t>
              </a:r>
              <a:r>
                <a:rPr lang="ru-RU" sz="1400" dirty="0">
                  <a:solidFill>
                    <a:srgbClr val="0070C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нехватке места </a:t>
              </a:r>
              <a:r>
                <a:rPr lang="ru-RU" sz="1400" dirty="0" smtClean="0">
                  <a:solidFill>
                    <a:srgbClr val="0070C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вносится фамилия   и  только  </a:t>
              </a:r>
              <a:r>
                <a:rPr lang="ru-RU" sz="1400" dirty="0">
                  <a:solidFill>
                    <a:srgbClr val="0070C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инициалы</a:t>
              </a:r>
              <a:r>
                <a:rPr lang="ru-RU" sz="1400" dirty="0" smtClean="0">
                  <a:solidFill>
                    <a:srgbClr val="0070C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.</a:t>
              </a:r>
              <a:endParaRPr lang="ru-RU" sz="14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5465135" y="3395055"/>
              <a:ext cx="765544" cy="294443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2398695" y="3417318"/>
              <a:ext cx="853506" cy="26934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3497154" y="3422670"/>
              <a:ext cx="1723028" cy="266827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7042288" y="4068310"/>
              <a:ext cx="769717" cy="236943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Двойная стрелка влево/вверх 25"/>
            <p:cNvSpPr/>
            <p:nvPr/>
          </p:nvSpPr>
          <p:spPr>
            <a:xfrm rot="3676949">
              <a:off x="4772914" y="3019020"/>
              <a:ext cx="2015009" cy="2153047"/>
            </a:xfrm>
            <a:prstGeom prst="leftUpArrow">
              <a:avLst>
                <a:gd name="adj1" fmla="val 578"/>
                <a:gd name="adj2" fmla="val 2034"/>
                <a:gd name="adj3" fmla="val 4572"/>
              </a:avLst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 flipV="1">
              <a:off x="1984248" y="4392594"/>
              <a:ext cx="1475" cy="967260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Овал 33"/>
            <p:cNvSpPr/>
            <p:nvPr/>
          </p:nvSpPr>
          <p:spPr>
            <a:xfrm>
              <a:off x="1600864" y="4068310"/>
              <a:ext cx="769717" cy="305749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6" name="Прямая со стрелкой 35"/>
            <p:cNvCxnSpPr/>
            <p:nvPr/>
          </p:nvCxnSpPr>
          <p:spPr>
            <a:xfrm flipH="1" flipV="1">
              <a:off x="2222725" y="3731916"/>
              <a:ext cx="3052066" cy="1814839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Овал 38"/>
            <p:cNvSpPr/>
            <p:nvPr/>
          </p:nvSpPr>
          <p:spPr>
            <a:xfrm>
              <a:off x="1600864" y="3449715"/>
              <a:ext cx="769717" cy="236943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4603085" y="5571037"/>
              <a:ext cx="1282845" cy="52321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ru-RU" sz="1400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Заполняется участником</a:t>
              </a:r>
              <a:endParaRPr lang="ru-RU" sz="14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1984248" y="2099177"/>
              <a:ext cx="1795784" cy="5232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ru-RU" sz="1400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Формируется   автоматизировано 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2" name="Прямая со стрелкой 51"/>
            <p:cNvCxnSpPr/>
            <p:nvPr/>
          </p:nvCxnSpPr>
          <p:spPr>
            <a:xfrm>
              <a:off x="2825448" y="2664813"/>
              <a:ext cx="0" cy="73024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/>
            <p:cNvCxnSpPr/>
            <p:nvPr/>
          </p:nvCxnSpPr>
          <p:spPr>
            <a:xfrm>
              <a:off x="5847907" y="2636114"/>
              <a:ext cx="0" cy="73024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Прямоугольник 14"/>
            <p:cNvSpPr/>
            <p:nvPr/>
          </p:nvSpPr>
          <p:spPr>
            <a:xfrm>
              <a:off x="4729257" y="2009277"/>
              <a:ext cx="2194629" cy="76254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400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Членом комиссии </a:t>
              </a:r>
              <a:r>
                <a:rPr lang="ru-RU" sz="14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в случае </a:t>
              </a:r>
              <a:r>
                <a:rPr lang="ru-RU" sz="1400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                      выдачи дополнительного                        бланка записи</a:t>
              </a:r>
              <a:endParaRPr lang="ru-RU" sz="14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508050" y="5467313"/>
            <a:ext cx="9253728" cy="1063341"/>
            <a:chOff x="2049120" y="5249915"/>
            <a:chExt cx="9421638" cy="1278476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2049120" y="5249915"/>
              <a:ext cx="9421638" cy="12784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903059" y="5266173"/>
              <a:ext cx="8567699" cy="1221152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ru-RU" sz="1200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             При заполнении бланка записи используется </a:t>
              </a:r>
              <a:r>
                <a:rPr lang="ru-RU" sz="1200" b="1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только лицевая сторона бланка!                                                                                                                                                                    </a:t>
              </a:r>
              <a:r>
                <a:rPr lang="ru-RU" sz="1200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При </a:t>
              </a: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недостатке места </a:t>
              </a:r>
              <a:r>
                <a:rPr lang="ru-RU" sz="1200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на </a:t>
              </a: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основном бланке записи участник может </a:t>
              </a:r>
              <a:r>
                <a:rPr lang="ru-RU" sz="1200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продолжить на </a:t>
              </a: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дополнительном бланке </a:t>
              </a:r>
              <a:r>
                <a:rPr lang="ru-RU" sz="1200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записи</a:t>
              </a: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, </a:t>
              </a:r>
              <a:r>
                <a:rPr lang="ru-RU" sz="1200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                        выдаваемом </a:t>
              </a: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членом комиссии </a:t>
              </a:r>
              <a:r>
                <a:rPr lang="ru-RU" sz="1200" b="1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по требованию </a:t>
              </a:r>
              <a:r>
                <a:rPr lang="ru-RU" sz="1200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участника если на </a:t>
              </a: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основном бланке записи </a:t>
              </a:r>
              <a:r>
                <a:rPr lang="ru-RU" sz="1200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не </a:t>
              </a: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осталось места. </a:t>
              </a:r>
              <a:r>
                <a:rPr lang="ru-RU" sz="1200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                                   При заполнении </a:t>
              </a: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дополнительного бланка записи </a:t>
              </a:r>
              <a:r>
                <a:rPr lang="ru-RU" sz="1200" b="1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при незаполненном основном бланке </a:t>
              </a: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записи, </a:t>
              </a:r>
              <a:r>
                <a:rPr lang="ru-RU" sz="1200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сочинение</a:t>
              </a: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, </a:t>
              </a:r>
              <a:r>
                <a:rPr lang="ru-RU" sz="1200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                                   написанное </a:t>
              </a: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в дополнительный бланк записи, </a:t>
              </a:r>
              <a:r>
                <a:rPr lang="ru-RU" sz="1200" b="1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оцениваться не будет</a:t>
              </a:r>
              <a:r>
                <a:rPr lang="ru-RU" sz="1200" b="1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.</a:t>
              </a:r>
              <a:endParaRPr lang="ru-RU" sz="12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4800" y="5520100"/>
              <a:ext cx="663026" cy="7132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250380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5676</TotalTime>
  <Words>557</Words>
  <Application>Microsoft Office PowerPoint</Application>
  <PresentationFormat>Произвольный</PresentationFormat>
  <Paragraphs>83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Натуральные материалы</vt:lpstr>
      <vt:lpstr> </vt:lpstr>
      <vt:lpstr>Полный комплект бланков ИСИ</vt:lpstr>
      <vt:lpstr>Бланк регистрации ИСИ</vt:lpstr>
      <vt:lpstr>Верхняя часть бланка регистрации  Поля для заполнения участником ИСИ </vt:lpstr>
      <vt:lpstr>В верхней части  регистрационных бланков записывают: </vt:lpstr>
      <vt:lpstr>Бланк регистрации (средняя часть) ИСИ</vt:lpstr>
      <vt:lpstr>Бланк регистрации (средняя часть) ИСИ</vt:lpstr>
      <vt:lpstr>Бланки записи</vt:lpstr>
      <vt:lpstr>Инструкция по заполнению бланков записи</vt:lpstr>
      <vt:lpstr>Слайд 10</vt:lpstr>
      <vt:lpstr>Слайд 11</vt:lpstr>
      <vt:lpstr>Слайд 12</vt:lpstr>
      <vt:lpstr>Слайд 13</vt:lpstr>
      <vt:lpstr>При сдаче бланков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Подунова Марина</dc:creator>
  <cp:lastModifiedBy>Windows User</cp:lastModifiedBy>
  <cp:revision>464</cp:revision>
  <dcterms:created xsi:type="dcterms:W3CDTF">2016-02-12T11:17:37Z</dcterms:created>
  <dcterms:modified xsi:type="dcterms:W3CDTF">2022-10-11T05:08:40Z</dcterms:modified>
</cp:coreProperties>
</file>