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84" r:id="rId3"/>
    <p:sldId id="277" r:id="rId4"/>
    <p:sldId id="278" r:id="rId5"/>
    <p:sldId id="279" r:id="rId6"/>
    <p:sldId id="280" r:id="rId7"/>
    <p:sldId id="276" r:id="rId8"/>
    <p:sldId id="281" r:id="rId9"/>
    <p:sldId id="282" r:id="rId10"/>
    <p:sldId id="267" r:id="rId11"/>
    <p:sldId id="283" r:id="rId12"/>
    <p:sldId id="266" r:id="rId13"/>
    <p:sldId id="257" r:id="rId14"/>
    <p:sldId id="258" r:id="rId15"/>
    <p:sldId id="259" r:id="rId16"/>
    <p:sldId id="260" r:id="rId17"/>
    <p:sldId id="261" r:id="rId18"/>
    <p:sldId id="262" r:id="rId19"/>
    <p:sldId id="263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280" y="-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7C067-0082-4468-B787-38902DD9E384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3FEA6-303B-4D0A-A528-AF670ACA96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7C067-0082-4468-B787-38902DD9E384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3FEA6-303B-4D0A-A528-AF670ACA96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7C067-0082-4468-B787-38902DD9E384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3FEA6-303B-4D0A-A528-AF670ACA96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7C067-0082-4468-B787-38902DD9E384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3FEA6-303B-4D0A-A528-AF670ACA96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7C067-0082-4468-B787-38902DD9E384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3FEA6-303B-4D0A-A528-AF670ACA96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7C067-0082-4468-B787-38902DD9E384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3FEA6-303B-4D0A-A528-AF670ACA96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7C067-0082-4468-B787-38902DD9E384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3FEA6-303B-4D0A-A528-AF670ACA96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7C067-0082-4468-B787-38902DD9E384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3FEA6-303B-4D0A-A528-AF670ACA96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7C067-0082-4468-B787-38902DD9E384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3FEA6-303B-4D0A-A528-AF670ACA96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7C067-0082-4468-B787-38902DD9E384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3FEA6-303B-4D0A-A528-AF670ACA96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7C067-0082-4468-B787-38902DD9E384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3FEA6-303B-4D0A-A528-AF670ACA96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97C067-0082-4468-B787-38902DD9E384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23FEA6-303B-4D0A-A528-AF670ACA962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285728"/>
            <a:ext cx="8229600" cy="6143668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r>
              <a:rPr lang="ru-RU" sz="7800" b="1" dirty="0" smtClean="0">
                <a:solidFill>
                  <a:srgbClr val="FF0000"/>
                </a:solidFill>
              </a:rPr>
              <a:t>Рекомендации по подготовке к ИСИ </a:t>
            </a:r>
          </a:p>
          <a:p>
            <a:pPr algn="ctr">
              <a:buNone/>
            </a:pPr>
            <a:endParaRPr lang="ru-RU" sz="5600" b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endParaRPr lang="ru-RU" sz="5600" b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ru-RU" sz="5600" b="1" dirty="0" smtClean="0">
                <a:solidFill>
                  <a:srgbClr val="FF0000"/>
                </a:solidFill>
              </a:rPr>
              <a:t>2022-2023 учебный год</a:t>
            </a:r>
            <a:endParaRPr lang="ru-RU" sz="5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Тематические направления  ИСИ 2022-2023  год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571612"/>
            <a:ext cx="8686800" cy="4972072"/>
          </a:xfrm>
        </p:spPr>
        <p:txBody>
          <a:bodyPr>
            <a:normAutofit/>
          </a:bodyPr>
          <a:lstStyle/>
          <a:p>
            <a:r>
              <a:rPr lang="ru-RU" sz="4400" b="1" dirty="0" smtClean="0">
                <a:solidFill>
                  <a:srgbClr val="0070C0"/>
                </a:solidFill>
              </a:rPr>
              <a:t>Духовно-нравственные </a:t>
            </a:r>
            <a:r>
              <a:rPr lang="ru-RU" sz="4400" b="1" dirty="0" smtClean="0">
                <a:solidFill>
                  <a:srgbClr val="0070C0"/>
                </a:solidFill>
              </a:rPr>
              <a:t>ориентиры в жизни человека</a:t>
            </a:r>
            <a:endParaRPr lang="ru-RU" sz="4400" dirty="0" smtClean="0">
              <a:solidFill>
                <a:srgbClr val="0070C0"/>
              </a:solidFill>
            </a:endParaRPr>
          </a:p>
          <a:p>
            <a:r>
              <a:rPr lang="ru-RU" sz="4400" b="1" dirty="0" smtClean="0">
                <a:solidFill>
                  <a:srgbClr val="FF0000"/>
                </a:solidFill>
              </a:rPr>
              <a:t>Семья</a:t>
            </a:r>
            <a:r>
              <a:rPr lang="ru-RU" sz="4400" b="1" dirty="0" smtClean="0">
                <a:solidFill>
                  <a:srgbClr val="FF0000"/>
                </a:solidFill>
              </a:rPr>
              <a:t>, общество, Отечество в жизни человека</a:t>
            </a:r>
            <a:endParaRPr lang="ru-RU" sz="4400" dirty="0" smtClean="0">
              <a:solidFill>
                <a:srgbClr val="FF0000"/>
              </a:solidFill>
            </a:endParaRPr>
          </a:p>
          <a:p>
            <a:r>
              <a:rPr lang="ru-RU" sz="4400" b="1" dirty="0" smtClean="0"/>
              <a:t>Природа </a:t>
            </a:r>
            <a:r>
              <a:rPr lang="ru-RU" sz="4400" b="1" dirty="0" smtClean="0"/>
              <a:t>и культура в жизни человека</a:t>
            </a:r>
            <a:endParaRPr lang="ru-RU" sz="4400" dirty="0" smtClean="0"/>
          </a:p>
          <a:p>
            <a:pPr>
              <a:buNone/>
            </a:pPr>
            <a:endParaRPr lang="ru-RU" sz="4400" dirty="0" smtClean="0"/>
          </a:p>
          <a:p>
            <a:pPr>
              <a:buNone/>
            </a:pPr>
            <a:endParaRPr lang="ru-RU" sz="44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686800" cy="6357982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Эксперты за работу выставляют «зачет» или «незачет».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Каждое сочинение (изложение)  проверяется одним экспертом один раз.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Проверка и оценивание итогового сочинения (изложения) комиссией  должна завершиться не позднее чем через семь календарных дней с даты проведения итогового сочинения (изложения).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Обработка бланков итогового сочинения (изложения) должна завершиться не позднее чем через пять календарных дней после завершения проверки итогового сочинения (изложения) комиссией.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subTitle" idx="1"/>
          </p:nvPr>
        </p:nvSpPr>
        <p:spPr>
          <a:xfrm>
            <a:off x="357158" y="285728"/>
            <a:ext cx="8572560" cy="6215106"/>
          </a:xfrm>
        </p:spPr>
        <p:txBody>
          <a:bodyPr>
            <a:normAutofit fontScale="90000" lnSpcReduction="10000"/>
          </a:bodyPr>
          <a:lstStyle/>
          <a:p>
            <a:r>
              <a:rPr lang="ru-RU" sz="3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Итоговые сочинения (изложения) оцениваются по системе «зачет» или «незачет</a:t>
            </a:r>
            <a:r>
              <a:rPr lang="ru-RU" sz="3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endParaRPr lang="ru-RU" sz="3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sz="3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проверке допускаются </a:t>
            </a:r>
            <a:r>
              <a:rPr lang="ru-RU" sz="3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итоговые сочинения (изложения), соответствующие установленным требованиям</a:t>
            </a:r>
            <a:r>
              <a:rPr lang="ru-RU" sz="3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31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Требование </a:t>
            </a:r>
            <a:r>
              <a:rPr lang="ru-RU" sz="31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№ 1.	«Объем итогового сочинения (изложения)»</a:t>
            </a:r>
            <a:endParaRPr lang="ru-RU" sz="3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3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Рекомендуемое количество слов – от 250. </a:t>
            </a:r>
          </a:p>
          <a:p>
            <a:pPr algn="just"/>
            <a:r>
              <a:rPr lang="ru-RU" sz="3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Максимальное количество слов в сочинении не устанавливается. Если в сочинении менее 250 слов (в подсчёт включаются все слова, в том числе и служебные), то выставляется «незачет» за невыполнение требования № 1 и «незачет» за работу в целом (такое сочинение не проверяется по критериям оценивания).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543956" cy="5768997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Требование № 2.	 «Самостоятельность написания итогового сочинения (изложения)»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Итоговое сочинение выполняется самостоятельно. Не допускается списывание сочинения (фрагментов сочинения) из какого-либо источника или воспроизведение по памяти чужого текста (работа другого участника, текст, опубликованный в бумажном и (или) электронном виде, и др.).</a:t>
            </a:r>
          </a:p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Допускается прямое или косвенное цитирование с обязательной ссылкой на источник (ссылка дается в свободной форме). Объем цитирования не должен превышать объем собственного текста участника.</a:t>
            </a:r>
          </a:p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Если сочинение признано несамостоятельным, то выставляется «незачет» за невыполнение требования № 2 и «незачет» за работу в целом (такое сочинение не проверяется по критериям оценивания).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Критерии оценивания итогового сочинения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1</a:t>
            </a:r>
            <a: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Соответствие теме</a:t>
            </a:r>
          </a:p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Аргументация. 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Привлечение </a:t>
            </a:r>
            <a: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литературного материала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Композиция и логика рассуждения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Качество письменной речи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Грамотность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1122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Критерий № 1 «Соответствие теме»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572164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Данный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критерий нацеливает на проверку содержания сочинения.</a:t>
            </a:r>
          </a:p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Участник должен рассуждать на предложенную тему, выбрав путь ее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раскрытия.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«Незачет» ставится только в случае, если сочинение не соответствует теме или в нем не прослеживается конкретной цели высказывания, то есть коммуникативного замысла. Во всех остальных случаях выставляется «зачет».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857256"/>
          </a:xfrm>
        </p:spPr>
        <p:txBody>
          <a:bodyPr>
            <a:normAutofit fontScale="90000"/>
          </a:bodyPr>
          <a:lstStyle/>
          <a:p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Критерий № 2 «Аргументация. Привлечение литературного материала»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71546"/>
            <a:ext cx="9144000" cy="5786454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Данный критерий нацеливает на проверку умения использовать литературный материал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аргументации своей позиции.</a:t>
            </a:r>
          </a:p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Участник должен строить рассуждение, привлекая для аргументации не менее одного произведения отечественной или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зарубежной литературы.</a:t>
            </a:r>
          </a:p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«Незачет» ставится при условии, если сочинение написано без привлечения литературного материала или в нем существенно искажено содержание произведения, или литературные произведения лишь упоминаются в работе, не становясь опорой для аргументации. Во всех остальных случаях выставляется «зачет».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Критерий № 3 «Композиция и логика рассуждения»</a:t>
            </a:r>
            <a:r>
              <a:rPr lang="ru-RU" dirty="0">
                <a:solidFill>
                  <a:srgbClr val="FF0000"/>
                </a:solidFill>
              </a:rPr>
              <a:t/>
            </a:r>
            <a:br>
              <a:rPr lang="ru-RU" dirty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71546"/>
            <a:ext cx="9144000" cy="5786454"/>
          </a:xfrm>
        </p:spPr>
        <p:txBody>
          <a:bodyPr/>
          <a:lstStyle/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Данный критерий нацеливает на проверку умения логично выстраивать рассуждение на предложенную тему. Участник должен выдерживать соотношение между тезисом и доказательствами.</a:t>
            </a:r>
          </a:p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«Незачет» ставится при условии, если грубые логические нарушения мешают пониманию смысла сказанного или отсутствует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тезисно-доказательная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часть. Во всех остальных случаях выставляется «зачет».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Критерий № 4 «Качество письменной речи»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71546"/>
            <a:ext cx="9144000" cy="5500726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Данный критерий нацеливает на проверку речевого оформления текста сочинения.</a:t>
            </a:r>
          </a:p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Участник должен точно выражать мысли, используя разнообразную лексику и различные грамматические конструкции, при необходимости уместно употреблять термины. </a:t>
            </a:r>
          </a:p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«Незачет» ставится при условии, если низкое качество речи (в том числе речевые ошибки) существенно затрудняет понимание смысла сочинения. Во всех остальных случаях выставляется «зачет».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357190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0000"/>
                </a:solidFill>
              </a:rPr>
              <a:t/>
            </a:r>
            <a:br>
              <a:rPr lang="ru-RU" dirty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Критерий № 5 «Грамотность»</a:t>
            </a:r>
            <a:r>
              <a:rPr lang="ru-RU" dirty="0"/>
              <a:t> </a:t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785794"/>
            <a:ext cx="9144000" cy="6072206"/>
          </a:xfrm>
        </p:spPr>
        <p:txBody>
          <a:bodyPr/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Данный критерий позволяет оценить грамотность выпускника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«Незачет» ставится при условии, если на 100 слов приходится в сумме более пяти ошибок: грамматических, орфографических, пунктуационных.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6286544"/>
          </a:xfrm>
        </p:spPr>
        <p:txBody>
          <a:bodyPr>
            <a:normAutofit fontScale="77500" lnSpcReduction="20000"/>
          </a:bodyPr>
          <a:lstStyle/>
          <a:p>
            <a:pPr>
              <a:spcAft>
                <a:spcPts val="600"/>
              </a:spcAft>
              <a:buFontTx/>
              <a:buChar char="•"/>
            </a:pP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Итоговое сочинение (изложение) </a:t>
            </a:r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как допуск к ГИА 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действительно </a:t>
            </a:r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бессрочно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spcAft>
                <a:spcPts val="600"/>
              </a:spcAft>
              <a:buFontTx/>
              <a:buChar char="•"/>
            </a:pP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Итоговое сочинение в случае представления его </a:t>
            </a:r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при приеме на обучение 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по программам </a:t>
            </a:r>
            <a:r>
              <a:rPr lang="ru-RU" altLang="ru-RU" dirty="0" err="1" smtClean="0">
                <a:latin typeface="Times New Roman" pitchFamily="18" charset="0"/>
                <a:cs typeface="Times New Roman" pitchFamily="18" charset="0"/>
              </a:rPr>
              <a:t>бакалавриата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 и программам </a:t>
            </a:r>
            <a:r>
              <a:rPr lang="ru-RU" altLang="ru-RU" dirty="0" err="1" smtClean="0">
                <a:latin typeface="Times New Roman" pitchFamily="18" charset="0"/>
                <a:cs typeface="Times New Roman" pitchFamily="18" charset="0"/>
              </a:rPr>
              <a:t>специалитета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действительно в течение четырех лет, следующих за годом написания такого сочинения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spcAft>
                <a:spcPts val="600"/>
              </a:spcAft>
              <a:buFontTx/>
              <a:buChar char="•"/>
            </a:pP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Выпускники прошлых лет могут участвовать в написании итогового сочинения, в том числе при наличии у них итогового сочинения прошлых лет. </a:t>
            </a:r>
          </a:p>
          <a:p>
            <a:pPr>
              <a:spcAft>
                <a:spcPts val="600"/>
              </a:spcAft>
            </a:pPr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Выпускники прошлых лет, изъявившие желание повторно участвовать в написании итогового сочинения, вправе предоставить в образовательные организации высшего образования итоговое сочинение </a:t>
            </a:r>
            <a:r>
              <a:rPr lang="ru-RU" altLang="ru-RU" b="1" u="sng" dirty="0" smtClean="0">
                <a:latin typeface="Times New Roman" pitchFamily="18" charset="0"/>
                <a:cs typeface="Times New Roman" pitchFamily="18" charset="0"/>
              </a:rPr>
              <a:t>только текущего года, при этом итоговое сочинение прошлого года аннулируется.</a:t>
            </a:r>
            <a:endParaRPr lang="ru-RU" altLang="ru-RU" i="1" u="sng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85728"/>
            <a:ext cx="9144000" cy="628654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Продолжительность написания итогового сочинения  составляет 3 часа 55 минут (235 минут). 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Итоговое сочинение (изложение) начинается в 10.00 по местному времени.</a:t>
            </a:r>
          </a:p>
          <a:p>
            <a:pPr>
              <a:buNone/>
            </a:pPr>
            <a:endParaRPr lang="ru-RU" sz="5400" dirty="0" smtClean="0">
              <a:solidFill>
                <a:srgbClr val="FF000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14290"/>
            <a:ext cx="9144000" cy="642942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       </a:t>
            </a:r>
            <a:r>
              <a:rPr lang="ru-RU" sz="4000" b="1" dirty="0" smtClean="0"/>
              <a:t>Итоговое сочинение (изложение) проводится в местах проведения итогового сочинения (изложения). </a:t>
            </a:r>
          </a:p>
          <a:p>
            <a:pPr>
              <a:buNone/>
            </a:pPr>
            <a:endParaRPr lang="ru-RU" sz="4000" b="1" dirty="0" smtClean="0"/>
          </a:p>
          <a:p>
            <a:pPr>
              <a:buNone/>
            </a:pPr>
            <a:r>
              <a:rPr lang="ru-RU" sz="4000" b="1" dirty="0" smtClean="0">
                <a:solidFill>
                  <a:srgbClr val="FF0000"/>
                </a:solidFill>
              </a:rPr>
              <a:t>Учащиеся МБОУ «Гатчинская СОШ №2» пишут итоговое сочинение (изложение) на базе МБОУ «Гатчинская СОШ № 2».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368412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На рабочем столе участников  помимо бланка регистрации и бланков записи (дополнительных бланков записи), находятся: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ручка (</a:t>
            </a:r>
            <a:r>
              <a:rPr lang="ru-RU" dirty="0" err="1" smtClean="0"/>
              <a:t>гелевая</a:t>
            </a:r>
            <a:r>
              <a:rPr lang="ru-RU" dirty="0" smtClean="0"/>
              <a:t> или капиллярная с чернилами чёрного цвета); </a:t>
            </a:r>
          </a:p>
          <a:p>
            <a:r>
              <a:rPr lang="ru-RU" dirty="0" smtClean="0"/>
              <a:t>документ, удостоверяющий личность; </a:t>
            </a:r>
          </a:p>
          <a:p>
            <a:r>
              <a:rPr lang="ru-RU" dirty="0" smtClean="0"/>
              <a:t>орфографический словарь для участников итогового сочинения, выданный по месту проведения итогового сочинения (изложения); </a:t>
            </a:r>
          </a:p>
          <a:p>
            <a:r>
              <a:rPr lang="ru-RU" dirty="0" smtClean="0"/>
              <a:t>лекарства и питание (при необходимости); </a:t>
            </a:r>
          </a:p>
          <a:p>
            <a:r>
              <a:rPr lang="ru-RU" dirty="0" smtClean="0"/>
              <a:t>листы бумаги для черновиков.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2553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Во время проведения итогового сочинения (изложения):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98317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участникам запрещено иметь при себе : </a:t>
            </a:r>
          </a:p>
          <a:p>
            <a:r>
              <a:rPr lang="ru-RU" b="1" dirty="0" smtClean="0"/>
              <a:t>   средства связи, </a:t>
            </a:r>
          </a:p>
          <a:p>
            <a:r>
              <a:rPr lang="ru-RU" b="1" dirty="0" smtClean="0"/>
              <a:t>фото-, аудио- и видеоаппаратуру, </a:t>
            </a:r>
          </a:p>
          <a:p>
            <a:r>
              <a:rPr lang="ru-RU" b="1" dirty="0" smtClean="0"/>
              <a:t>справочные материалы, </a:t>
            </a:r>
          </a:p>
          <a:p>
            <a:r>
              <a:rPr lang="ru-RU" b="1" dirty="0" smtClean="0"/>
              <a:t>письменные заметки и иные средства хранения и передачи информации, </a:t>
            </a:r>
          </a:p>
          <a:p>
            <a:r>
              <a:rPr lang="ru-RU" b="1" dirty="0" smtClean="0"/>
              <a:t>собственные орфографические словари, пользоваться текстами литературного материала </a:t>
            </a: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Сроки проведения ИСИ в 2022 году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6000" dirty="0" smtClean="0"/>
              <a:t>7 декабря</a:t>
            </a:r>
          </a:p>
          <a:p>
            <a:r>
              <a:rPr lang="ru-RU" sz="6000" dirty="0" smtClean="0"/>
              <a:t>1 февраля</a:t>
            </a:r>
          </a:p>
          <a:p>
            <a:r>
              <a:rPr lang="ru-RU" sz="6000" dirty="0" smtClean="0"/>
              <a:t>3 мая</a:t>
            </a:r>
            <a:endParaRPr lang="ru-RU" sz="60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582726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Повторно к написанию итогового сочинения (изложения) в текущем учебном году в дополнительные сроки (в первую среду февраля и первую рабочую среду мая) допускаются: 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785926"/>
            <a:ext cx="9144000" cy="5072074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 </a:t>
            </a:r>
            <a:r>
              <a:rPr lang="ru-RU" sz="3400" b="1" dirty="0" smtClean="0"/>
              <a:t>обучающиеся, получившие неудовлетворительный результат («незачет»); </a:t>
            </a:r>
          </a:p>
          <a:p>
            <a:r>
              <a:rPr lang="ru-RU" sz="3400" b="1" dirty="0" smtClean="0"/>
              <a:t>обучающиеся, удаленные за нарушение требований, установленных пунктом 27 Порядка проведения ГИА-11; </a:t>
            </a:r>
          </a:p>
          <a:p>
            <a:r>
              <a:rPr lang="ru-RU" sz="3400" b="1" dirty="0" smtClean="0"/>
              <a:t>обучающиеся, не явившиеся на итоговое сочинение (изложение) по уважительным причинам (болезнь или иные обстоятельства), подтвержденные документально; </a:t>
            </a:r>
          </a:p>
          <a:p>
            <a:r>
              <a:rPr lang="ru-RU" sz="3400" b="1" dirty="0" smtClean="0"/>
              <a:t>обучающиеся, не завершившие написание итогового сочинения (изложения) по уважительным причинам (болезнь или иные обстоятельства), подтвержденные документально.</a:t>
            </a:r>
            <a:endParaRPr lang="ru-RU" sz="3400" b="1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В целях предотвращения конфликта интересов и обеспечения объективного оценивания итогового сочинения (изложения) 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52578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    </a:t>
            </a:r>
            <a:r>
              <a:rPr lang="ru-RU" sz="3600" b="1" dirty="0" smtClean="0"/>
              <a:t>обучающимся при получении </a:t>
            </a:r>
            <a:r>
              <a:rPr lang="ru-RU" sz="3600" b="1" dirty="0" smtClean="0">
                <a:solidFill>
                  <a:srgbClr val="FF0000"/>
                </a:solidFill>
              </a:rPr>
              <a:t>повторного </a:t>
            </a:r>
            <a:r>
              <a:rPr lang="ru-RU" sz="3600" b="1" dirty="0" smtClean="0"/>
              <a:t>неудовлетворительного результата («незачет»)  предоставляется право подать в письменной форме заявление на проверку написанного ими итогового сочинения (изложения) комиссией другой образовательной организации или комиссией, сформированной в местах, определенных ОИВ.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321</TotalTime>
  <Words>904</Words>
  <Application>Microsoft Office PowerPoint</Application>
  <PresentationFormat>Экран (4:3)</PresentationFormat>
  <Paragraphs>80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Слайд 1</vt:lpstr>
      <vt:lpstr>Слайд 2</vt:lpstr>
      <vt:lpstr>Слайд 3</vt:lpstr>
      <vt:lpstr>Слайд 4</vt:lpstr>
      <vt:lpstr>На рабочем столе участников  помимо бланка регистрации и бланков записи (дополнительных бланков записи), находятся:  </vt:lpstr>
      <vt:lpstr>Во время проведения итогового сочинения (изложения):  </vt:lpstr>
      <vt:lpstr>Сроки проведения ИСИ в 2022 году</vt:lpstr>
      <vt:lpstr>Повторно к написанию итогового сочинения (изложения) в текущем учебном году в дополнительные сроки (в первую среду февраля и первую рабочую среду мая) допускаются:  </vt:lpstr>
      <vt:lpstr>В целях предотвращения конфликта интересов и обеспечения объективного оценивания итогового сочинения (изложения) </vt:lpstr>
      <vt:lpstr>Тематические направления  ИСИ 2022-2023  год</vt:lpstr>
      <vt:lpstr>Слайд 11</vt:lpstr>
      <vt:lpstr>Слайд 12</vt:lpstr>
      <vt:lpstr>Слайд 13</vt:lpstr>
      <vt:lpstr>Критерии оценивания итогового сочинения </vt:lpstr>
      <vt:lpstr>Критерий № 1 «Соответствие теме» </vt:lpstr>
      <vt:lpstr>Критерий № 2 «Аргументация. Привлечение литературного материала» </vt:lpstr>
      <vt:lpstr>Критерий № 3 «Композиция и логика рассуждения» </vt:lpstr>
      <vt:lpstr>Критерий № 4 «Качество письменной речи» </vt:lpstr>
      <vt:lpstr> Критерий № 5 «Грамотность» 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Windows User</dc:creator>
  <cp:lastModifiedBy>Windows User</cp:lastModifiedBy>
  <cp:revision>38</cp:revision>
  <dcterms:created xsi:type="dcterms:W3CDTF">2018-10-12T08:11:35Z</dcterms:created>
  <dcterms:modified xsi:type="dcterms:W3CDTF">2022-10-11T05:03:50Z</dcterms:modified>
</cp:coreProperties>
</file>