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15"/>
  </p:notesMasterIdLst>
  <p:sldIdLst>
    <p:sldId id="256" r:id="rId2"/>
    <p:sldId id="301" r:id="rId3"/>
    <p:sldId id="288" r:id="rId4"/>
    <p:sldId id="306" r:id="rId5"/>
    <p:sldId id="302" r:id="rId6"/>
    <p:sldId id="286" r:id="rId7"/>
    <p:sldId id="300" r:id="rId8"/>
    <p:sldId id="305" r:id="rId9"/>
    <p:sldId id="303" r:id="rId10"/>
    <p:sldId id="278" r:id="rId11"/>
    <p:sldId id="262" r:id="rId12"/>
    <p:sldId id="307" r:id="rId13"/>
    <p:sldId id="30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0781" autoAdjust="0"/>
  </p:normalViewPr>
  <p:slideViewPr>
    <p:cSldViewPr snapToGrid="0">
      <p:cViewPr varScale="1">
        <p:scale>
          <a:sx n="87" d="100"/>
          <a:sy n="87" d="100"/>
        </p:scale>
        <p:origin x="-77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EE9BC-DAE8-46E3-9EBF-72F4AC3830F9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AEFE4-9F7D-40AB-A9FB-6E241D1A9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385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AEFE4-9F7D-40AB-A9FB-6E241D1A945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424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AEFE4-9F7D-40AB-A9FB-6E241D1A945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9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AEFE4-9F7D-40AB-A9FB-6E241D1A945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39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54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62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008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56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116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545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609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2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630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73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64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4716" y="2503504"/>
            <a:ext cx="9902574" cy="422577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</a:br>
            <a:r>
              <a:rPr lang="ru-RU" sz="4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9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sz="4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организационно-технологические нарушения проведения ИС(И</a:t>
            </a:r>
            <a:r>
              <a:rPr lang="ru-RU" sz="4900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)»</a:t>
            </a:r>
            <a:br>
              <a:rPr lang="ru-RU" sz="4900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</a:br>
            <a:r>
              <a:rPr lang="ru-RU" sz="49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/>
            </a:r>
            <a:br>
              <a:rPr lang="ru-RU" sz="49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</a:br>
            <a:r>
              <a:rPr lang="ru-RU" sz="49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49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haroni" panose="02010803020104030203" pitchFamily="2" charset="-79"/>
              </a:rPr>
            </a:br>
            <a:endParaRPr lang="ru-RU" sz="4900" b="1" dirty="0"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9451" y="240633"/>
            <a:ext cx="9815279" cy="87795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Государственное бюджетное учреждение Ленинградской области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«Информационный центр оценки качества образования»</a:t>
            </a: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563" y="1118586"/>
            <a:ext cx="2346884" cy="12615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740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7262" y="438150"/>
            <a:ext cx="9809825" cy="74258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n w="3175" cmpd="sng">
                  <a:solidFill>
                    <a:srgbClr val="0070C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в работе комиссии при заполнении </a:t>
            </a:r>
            <a:r>
              <a:rPr lang="ru-RU" sz="2400" dirty="0">
                <a:ln w="3175" cmpd="sng">
                  <a:solidFill>
                    <a:srgbClr val="0070C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поля «Требования к </a:t>
            </a:r>
            <a:r>
              <a:rPr lang="ru-RU" sz="2400" dirty="0" smtClean="0">
                <a:ln w="3175" cmpd="sng">
                  <a:solidFill>
                    <a:srgbClr val="0070C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сочинению</a:t>
            </a:r>
            <a:r>
              <a:rPr lang="ru-RU" sz="2400" dirty="0">
                <a:ln w="3175" cmpd="sng">
                  <a:solidFill>
                    <a:srgbClr val="0070C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 smtClean="0">
                <a:ln w="3175" cmpd="sng">
                  <a:solidFill>
                    <a:srgbClr val="0070C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3175" cmpd="sng">
                  <a:solidFill>
                    <a:srgbClr val="0070C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n w="3175" cmpd="sng">
                <a:solidFill>
                  <a:srgbClr val="0070C0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6342" y="1526959"/>
            <a:ext cx="10173809" cy="5166804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2026693" y="2008314"/>
            <a:ext cx="8110244" cy="11555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Стрелка вниз 22"/>
          <p:cNvSpPr/>
          <p:nvPr/>
        </p:nvSpPr>
        <p:spPr>
          <a:xfrm>
            <a:off x="5032794" y="2922022"/>
            <a:ext cx="287383" cy="52251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055" y="358420"/>
            <a:ext cx="9813543" cy="993801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 smtClean="0">
                <a:ln w="3175" cmpd="sng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</a:t>
            </a:r>
            <a:r>
              <a:rPr lang="ru-RU" sz="2400" dirty="0">
                <a:ln w="3175" cmpd="sng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заполнении поля «Требования к сочинению»</a:t>
            </a:r>
            <a:endParaRPr lang="ru-RU" sz="2400" dirty="0">
              <a:ln w="3175" cmpd="sng">
                <a:solidFill>
                  <a:srgbClr val="0070C0"/>
                </a:solidFill>
              </a:ln>
              <a:solidFill>
                <a:srgbClr val="0070C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19055" y="1568967"/>
            <a:ext cx="9813543" cy="49916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2165350" y="1610833"/>
            <a:ext cx="8366199" cy="841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низ 17"/>
          <p:cNvSpPr/>
          <p:nvPr/>
        </p:nvSpPr>
        <p:spPr>
          <a:xfrm>
            <a:off x="4384616" y="2900078"/>
            <a:ext cx="284645" cy="46642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6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8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допущенные при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печати бланков ИСИ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600236"/>
              </p:ext>
            </p:extLst>
          </p:nvPr>
        </p:nvGraphicFramePr>
        <p:xfrm>
          <a:off x="603680" y="1212955"/>
          <a:ext cx="10993233" cy="5170087"/>
        </p:xfrm>
        <a:graphic>
          <a:graphicData uri="http://schemas.openxmlformats.org/drawingml/2006/table">
            <a:tbl>
              <a:tblPr firstRow="1" firstCol="1" bandRow="1"/>
              <a:tblGrid>
                <a:gridCol w="5966588">
                  <a:extLst>
                    <a:ext uri="{9D8B030D-6E8A-4147-A177-3AD203B41FA5}">
                      <a16:colId xmlns="" xmlns:a16="http://schemas.microsoft.com/office/drawing/2014/main" val="4253573290"/>
                    </a:ext>
                  </a:extLst>
                </a:gridCol>
                <a:gridCol w="5026645">
                  <a:extLst>
                    <a:ext uri="{9D8B030D-6E8A-4147-A177-3AD203B41FA5}">
                      <a16:colId xmlns="" xmlns:a16="http://schemas.microsoft.com/office/drawing/2014/main" val="1586646147"/>
                    </a:ext>
                  </a:extLst>
                </a:gridCol>
              </a:tblGrid>
              <a:tr h="51700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Качество печати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Техническими специалистами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накануне ИСИ проводится подготовка и тех. обслуживание оборудования,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том числе проверка качества печати.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печати использование </a:t>
                      </a:r>
                      <a:r>
                        <a:rPr lang="ru-RU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только нового оригинального картриджа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т.к. из бывшего в употреблении картриджа может сыпаться тонер-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текст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читается, грязь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Сбой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работе принтера – </a:t>
                      </a:r>
                      <a:r>
                        <a:rPr lang="ru-RU" sz="2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брак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 печати.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Замятие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бумаги в принтере.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Недостаточное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бумаги 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лотке при печати бланков.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Плохое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качество бланков</a:t>
                      </a: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19805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40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ЗАПОМНИТЬ!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509204"/>
            <a:ext cx="10871447" cy="5015883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репетиционном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ИСИ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25.10.2017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ечать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бланков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 материалов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репетиционного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пакета (КОПО </a:t>
            </a:r>
            <a:r>
              <a:rPr lang="ru-RU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бланков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односторонняя.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всех бланков 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./записи)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одностороннее.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оборотной стороне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бланков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ставится (сторона не используется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бланков записи на бланке регистрации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4+дополнительные.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 работ РЕПЕТИЦИОННОГО ИСИ будут запрашиваться КОПО ЛО на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перепроверку.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бланков на «БОЕВОМ» ИСИ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06.12.2017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из ПО, полученного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из РЦОИ. </a:t>
            </a:r>
          </a:p>
          <a:p>
            <a:pPr algn="just">
              <a:lnSpc>
                <a:spcPct val="100000"/>
              </a:lnSpc>
            </a:pPr>
            <a:r>
              <a:rPr lang="ru-RU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Категорически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 использовать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репетиционного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ИСИ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/бланки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«боевого ИСИ» 2016-2017 уч.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4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538" y="195310"/>
            <a:ext cx="10812262" cy="66465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Требования по заполнению бланка регистрации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8172" y="1041222"/>
            <a:ext cx="4072481" cy="5566130"/>
          </a:xfrm>
          <a:prstGeom prst="rect">
            <a:avLst/>
          </a:prstGeom>
        </p:spPr>
      </p:pic>
      <p:sp>
        <p:nvSpPr>
          <p:cNvPr id="14" name="Скругленная прямоугольная выноска 13"/>
          <p:cNvSpPr/>
          <p:nvPr/>
        </p:nvSpPr>
        <p:spPr>
          <a:xfrm>
            <a:off x="7038975" y="1041222"/>
            <a:ext cx="2181225" cy="549453"/>
          </a:xfrm>
          <a:prstGeom prst="wedgeRoundRectCallout">
            <a:avLst>
              <a:gd name="adj1" fmla="val -108606"/>
              <a:gd name="adj2" fmla="val 1006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кабинета фактический, без литеры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943100" y="928420"/>
            <a:ext cx="1781175" cy="519380"/>
          </a:xfrm>
          <a:prstGeom prst="wedgeRoundRectCallout">
            <a:avLst>
              <a:gd name="adj1" fmla="val 114771"/>
              <a:gd name="adj2" fmla="val 2004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темы, указанный на доске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7038975" y="3951256"/>
            <a:ext cx="2095498" cy="612648"/>
          </a:xfrm>
          <a:prstGeom prst="wedgeRoundRectCallout">
            <a:avLst>
              <a:gd name="adj1" fmla="val -94279"/>
              <a:gd name="adj2" fmla="val 1119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наличие подписи участника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7081837" y="5708809"/>
            <a:ext cx="2095499" cy="612648"/>
          </a:xfrm>
          <a:prstGeom prst="wedgeRoundRectCallout">
            <a:avLst>
              <a:gd name="adj1" fmla="val -93761"/>
              <a:gd name="adj2" fmla="val -2301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подписи ответственного лица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7081837" y="4914900"/>
            <a:ext cx="2138363" cy="612648"/>
          </a:xfrm>
          <a:prstGeom prst="wedgeRoundRectCallout">
            <a:avLst>
              <a:gd name="adj1" fmla="val -90602"/>
              <a:gd name="adj2" fmla="val 2052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оценивания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критериев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8078680" y="1941670"/>
            <a:ext cx="3764132" cy="697023"/>
          </a:xfrm>
          <a:prstGeom prst="wedgeRoundRectCallout">
            <a:avLst>
              <a:gd name="adj1" fmla="val -102421"/>
              <a:gd name="adj2" fmla="val 37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25.10.2017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окно не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заполняется;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06.12.2017 заполняется автоматически из ПО, предоставленного РЦОИ</a:t>
            </a: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7081837" y="2989690"/>
            <a:ext cx="2095499" cy="664862"/>
          </a:xfrm>
          <a:prstGeom prst="wedgeRoundRectCallout">
            <a:avLst>
              <a:gd name="adj1" fmla="val -135277"/>
              <a:gd name="adj2" fmla="val -1865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участником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3912042" y="6106602"/>
            <a:ext cx="707666" cy="1510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3896140" y="6090700"/>
            <a:ext cx="651954" cy="1749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5464780" y="6106602"/>
            <a:ext cx="776994" cy="1510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5464780" y="6090699"/>
            <a:ext cx="761091" cy="1749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ая прямоугольная выноска 34"/>
          <p:cNvSpPr/>
          <p:nvPr/>
        </p:nvSpPr>
        <p:spPr>
          <a:xfrm>
            <a:off x="1189608" y="5708810"/>
            <a:ext cx="1789846" cy="548868"/>
          </a:xfrm>
          <a:prstGeom prst="wedgeRoundRectCallout">
            <a:avLst>
              <a:gd name="adj1" fmla="val 85076"/>
              <a:gd name="adj2" fmla="val 286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заполнять!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51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629" y="195308"/>
            <a:ext cx="8930936" cy="77235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Требование по комплектованию бланков ИСИ</a:t>
            </a:r>
            <a:endParaRPr lang="ru-RU" sz="2400" b="1" u="sng" dirty="0">
              <a:ln w="3175" cmpd="sng"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61999" y="1170143"/>
            <a:ext cx="7638847" cy="5687857"/>
            <a:chOff x="761999" y="1170143"/>
            <a:chExt cx="7638847" cy="5687857"/>
          </a:xfrm>
        </p:grpSpPr>
        <p:sp>
          <p:nvSpPr>
            <p:cNvPr id="14" name="TextBox 13"/>
            <p:cNvSpPr txBox="1"/>
            <p:nvPr/>
          </p:nvSpPr>
          <p:spPr>
            <a:xfrm>
              <a:off x="2250183" y="1684667"/>
              <a:ext cx="25431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.</a:t>
              </a:r>
              <a:endParaRPr lang="ru-RU" b="1" i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1999" y="2623219"/>
              <a:ext cx="2416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  <a:cs typeface="Aharoni" panose="02010803020104030203" pitchFamily="2" charset="-79"/>
                </a:rPr>
                <a:t>1. Бланк регистрации</a:t>
              </a:r>
              <a:endParaRPr lang="ru-RU" b="1" i="1" dirty="0">
                <a:solidFill>
                  <a:srgbClr val="FF0000"/>
                </a:solidFill>
                <a:cs typeface="Aharoni" panose="02010803020104030203" pitchFamily="2" charset="-79"/>
              </a:endParaRPr>
            </a:p>
          </p:txBody>
        </p:sp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6333" y="1170143"/>
              <a:ext cx="6474513" cy="5687857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735833" y="1869333"/>
              <a:ext cx="38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2</a:t>
              </a:r>
              <a:r>
                <a:rPr lang="ru-RU" b="1" dirty="0" smtClean="0"/>
                <a:t>.</a:t>
              </a:r>
              <a:endParaRPr lang="ru-RU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676525" y="1210205"/>
              <a:ext cx="392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3.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00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0528" y="95795"/>
            <a:ext cx="10058400" cy="10624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заполнения сопроводительного бланка</a:t>
            </a:r>
            <a:endParaRPr lang="ru-RU" sz="2400" b="1" dirty="0">
              <a:ln w="0">
                <a:solidFill>
                  <a:srgbClr val="00B0F0"/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28" y="985421"/>
            <a:ext cx="8806649" cy="55041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73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5410"/>
            <a:ext cx="10702771" cy="90552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допущенные участниками и организаторами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6441992"/>
              </p:ext>
            </p:extLst>
          </p:nvPr>
        </p:nvGraphicFramePr>
        <p:xfrm>
          <a:off x="909221" y="848138"/>
          <a:ext cx="10758523" cy="5347730"/>
        </p:xfrm>
        <a:graphic>
          <a:graphicData uri="http://schemas.openxmlformats.org/drawingml/2006/table">
            <a:tbl>
              <a:tblPr/>
              <a:tblGrid>
                <a:gridCol w="5058052">
                  <a:extLst>
                    <a:ext uri="{9D8B030D-6E8A-4147-A177-3AD203B41FA5}">
                      <a16:colId xmlns="" xmlns:a16="http://schemas.microsoft.com/office/drawing/2014/main" val="1257463991"/>
                    </a:ext>
                  </a:extLst>
                </a:gridCol>
                <a:gridCol w="5700471">
                  <a:extLst>
                    <a:ext uri="{9D8B030D-6E8A-4147-A177-3AD203B41FA5}">
                      <a16:colId xmlns="" xmlns:a16="http://schemas.microsoft.com/office/drawing/2014/main" val="509233441"/>
                    </a:ext>
                  </a:extLst>
                </a:gridCol>
              </a:tblGrid>
              <a:tr h="198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Категория нарушения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Содержание  нарушения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1419390"/>
                  </a:ext>
                </a:extLst>
              </a:tr>
              <a:tr h="909923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Участники / организаторы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Обратить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внимание: 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-на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подготовку по заполнению бланков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участниками ИСИ;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-на важность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проверки заполнения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участниками</a:t>
                      </a:r>
                      <a:r>
                        <a:rPr lang="ru-RU" sz="16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всех бланков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ru-RU" sz="1600" b="1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организаторами </a:t>
                      </a:r>
                      <a:r>
                        <a:rPr lang="ru-RU" sz="1600" b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 </a:t>
                      </a:r>
                      <a:r>
                        <a:rPr lang="ru-RU" sz="1600" b="1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аудитории</a:t>
                      </a:r>
                      <a:r>
                        <a:rPr lang="ru-RU" sz="1600" b="1" u="none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non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Важно: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none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-подготовить</a:t>
                      </a:r>
                      <a:r>
                        <a:rPr lang="ru-RU" sz="1600" b="1" u="none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требуемое количество конвертов для упаковки работ участников ИСИ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none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(1 конверт на аудиторию, количество бланков записи кратно 4)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Расхождение ФИО / паспортных данных участника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 региональной базой данных.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Отсутствие формы коррекции.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09048718"/>
                  </a:ext>
                </a:extLst>
              </a:tr>
              <a:tr h="1838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пустом бланке записи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не проставлен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Z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8844954"/>
                  </a:ext>
                </a:extLst>
              </a:tr>
              <a:tr h="396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Перепутана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последовательность бланков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24865668"/>
                  </a:ext>
                </a:extLst>
              </a:tr>
              <a:tr h="20261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Некорректное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заполнение бланка участником: 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графа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«Количество бланков записи»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 номер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темы сочинения.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Не заполнены поля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№ темы и № бланка.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Несовпадение №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аудитории 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 № на бланках регистрации/записи в  конверте.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37" marR="41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48642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70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21227"/>
            <a:ext cx="10018713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пустом бланке записи не </a:t>
            </a: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проставлен </a:t>
            </a:r>
            <a:r>
              <a:rPr lang="en-US" sz="31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Z</a:t>
            </a: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1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37" y="1209409"/>
            <a:ext cx="3751187" cy="515898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27" y="2426421"/>
            <a:ext cx="3490405" cy="3848906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126176" y="1209409"/>
            <a:ext cx="3707437" cy="5158986"/>
            <a:chOff x="7343775" y="1221951"/>
            <a:chExt cx="3443173" cy="4735375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7934325" y="5372100"/>
              <a:ext cx="2752725" cy="952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3775" y="1221951"/>
              <a:ext cx="3443173" cy="473537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63" name="Прямая соединительная линия 62"/>
            <p:cNvCxnSpPr/>
            <p:nvPr/>
          </p:nvCxnSpPr>
          <p:spPr>
            <a:xfrm>
              <a:off x="8531544" y="4882124"/>
              <a:ext cx="761155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H="1">
              <a:off x="8586739" y="4882124"/>
              <a:ext cx="705961" cy="51029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8586739" y="5392414"/>
              <a:ext cx="789606" cy="17154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4507" y="1532955"/>
              <a:ext cx="2955922" cy="3229547"/>
            </a:xfrm>
            <a:prstGeom prst="rect">
              <a:avLst/>
            </a:prstGeom>
          </p:spPr>
        </p:pic>
        <p:cxnSp>
          <p:nvCxnSpPr>
            <p:cNvPr id="17" name="Прямая соединительная линия 16"/>
            <p:cNvCxnSpPr/>
            <p:nvPr/>
          </p:nvCxnSpPr>
          <p:spPr>
            <a:xfrm>
              <a:off x="8691418" y="5137269"/>
              <a:ext cx="4895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Стрелка вниз 18"/>
          <p:cNvSpPr/>
          <p:nvPr/>
        </p:nvSpPr>
        <p:spPr>
          <a:xfrm rot="5400000">
            <a:off x="3274934" y="5430397"/>
            <a:ext cx="341604" cy="93425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28" y="1215679"/>
            <a:ext cx="3742069" cy="514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7442" y="3307460"/>
            <a:ext cx="95715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1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006" y="365125"/>
            <a:ext cx="11452194" cy="86887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Несовпадение № аудитории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№ на бланках регистрации/записи в  конверте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1645" y="1192815"/>
            <a:ext cx="3752850" cy="5121604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41" y="2002152"/>
            <a:ext cx="5237969" cy="367855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Стрелка вверх 7"/>
          <p:cNvSpPr/>
          <p:nvPr/>
        </p:nvSpPr>
        <p:spPr>
          <a:xfrm rot="12678915">
            <a:off x="9162172" y="1268411"/>
            <a:ext cx="232623" cy="588877"/>
          </a:xfrm>
          <a:prstGeom prst="upArrow">
            <a:avLst>
              <a:gd name="adj1" fmla="val 50000"/>
              <a:gd name="adj2" fmla="val 3711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953972" y="2428598"/>
            <a:ext cx="269935" cy="6477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03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36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запрещенных предметов участниками и экспертами ПК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8165137"/>
              </p:ext>
            </p:extLst>
          </p:nvPr>
        </p:nvGraphicFramePr>
        <p:xfrm>
          <a:off x="838200" y="1358283"/>
          <a:ext cx="10707624" cy="3046539"/>
        </p:xfrm>
        <a:graphic>
          <a:graphicData uri="http://schemas.openxmlformats.org/drawingml/2006/table">
            <a:tbl>
              <a:tblPr firstRow="1" firstCol="1" bandRow="1"/>
              <a:tblGrid>
                <a:gridCol w="4863068">
                  <a:extLst>
                    <a:ext uri="{9D8B030D-6E8A-4147-A177-3AD203B41FA5}">
                      <a16:colId xmlns="" xmlns:a16="http://schemas.microsoft.com/office/drawing/2014/main" val="4259157011"/>
                    </a:ext>
                  </a:extLst>
                </a:gridCol>
                <a:gridCol w="5844556">
                  <a:extLst>
                    <a:ext uri="{9D8B030D-6E8A-4147-A177-3AD203B41FA5}">
                      <a16:colId xmlns="" xmlns:a16="http://schemas.microsoft.com/office/drawing/2014/main" val="1537406550"/>
                    </a:ext>
                  </a:extLst>
                </a:gridCol>
              </a:tblGrid>
              <a:tr h="89639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Корректоры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шариковые ручки,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карандаши, скрепки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Категорически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исключены для использования 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заполнении бланков ГИА!</a:t>
                      </a:r>
                    </a:p>
                  </a:txBody>
                  <a:tcPr marL="58728" marR="58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участником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корректора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исправления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бланке записи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50336088"/>
                  </a:ext>
                </a:extLst>
              </a:tr>
              <a:tr h="1784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Заполнение бланков участником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шариковой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ручкой</a:t>
                      </a:r>
                    </a:p>
                  </a:txBody>
                  <a:tcPr marL="58728" marR="58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81554754"/>
                  </a:ext>
                </a:extLst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03763">
            <a:off x="917867" y="4566110"/>
            <a:ext cx="1656673" cy="16712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036" y="4410728"/>
            <a:ext cx="1777715" cy="20859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1138" y="4522382"/>
            <a:ext cx="1777714" cy="17587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557887">
            <a:off x="9508625" y="4215579"/>
            <a:ext cx="1844176" cy="229791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3409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805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допущенные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комиссии по проверке ИСИ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0090254"/>
              </p:ext>
            </p:extLst>
          </p:nvPr>
        </p:nvGraphicFramePr>
        <p:xfrm>
          <a:off x="838200" y="1118583"/>
          <a:ext cx="10744200" cy="5117592"/>
        </p:xfrm>
        <a:graphic>
          <a:graphicData uri="http://schemas.openxmlformats.org/drawingml/2006/table">
            <a:tbl>
              <a:tblPr/>
              <a:tblGrid>
                <a:gridCol w="5372100">
                  <a:extLst>
                    <a:ext uri="{9D8B030D-6E8A-4147-A177-3AD203B41FA5}">
                      <a16:colId xmlns="" xmlns:a16="http://schemas.microsoft.com/office/drawing/2014/main" val="1513036284"/>
                    </a:ext>
                  </a:extLst>
                </a:gridCol>
                <a:gridCol w="5372100">
                  <a:extLst>
                    <a:ext uri="{9D8B030D-6E8A-4147-A177-3AD203B41FA5}">
                      <a16:colId xmlns="" xmlns:a16="http://schemas.microsoft.com/office/drawing/2014/main" val="3951170000"/>
                    </a:ext>
                  </a:extLst>
                </a:gridCol>
              </a:tblGrid>
              <a:tr h="905289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Предметные комиссии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 </a:t>
                      </a:r>
                      <a:r>
                        <a:rPr lang="ru-RU" sz="24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фактов </a:t>
                      </a: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</a:t>
                      </a:r>
                      <a:r>
                        <a:rPr lang="ru-RU" sz="24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 МО, кроме Бокситогорского, Всеволожского, Кингисеппского, Лодейнопольского,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Лужского,</a:t>
                      </a:r>
                      <a:r>
                        <a:rPr lang="ru-RU" sz="24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Подпорожского, Сланцевского,</a:t>
                      </a:r>
                      <a:r>
                        <a:rPr lang="ru-RU" sz="2400" b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Тихвинского и г. Сосновый Бор.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Провести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обучение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заполнению </a:t>
                      </a:r>
                      <a:r>
                        <a:rPr lang="ru-RU" sz="24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нижней части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ОРИГИНАЛА бланка регистрации ответственным членом комиссии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!!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Неправильно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заполнено поле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«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Зачет/ незачет»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22349597"/>
                  </a:ext>
                </a:extLst>
              </a:tr>
              <a:tr h="481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Проверен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оригинал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бланка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398831"/>
                  </a:ext>
                </a:extLst>
              </a:tr>
              <a:tr h="5926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бланке регистрации 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 подписи ответственного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лица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0898044"/>
                  </a:ext>
                </a:extLst>
              </a:tr>
              <a:tr h="6497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Не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проставлен критерий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5869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96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2796</TotalTime>
  <Words>482</Words>
  <Application>Microsoft Office PowerPoint</Application>
  <PresentationFormat>Произвольный</PresentationFormat>
  <Paragraphs>102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«Основные  организационно-технологические нарушения проведения ИС(И)»   </vt:lpstr>
      <vt:lpstr> Требования по заполнению бланка регистрации</vt:lpstr>
      <vt:lpstr>Требование по комплектованию бланков ИСИ</vt:lpstr>
      <vt:lpstr>Образец заполнения сопроводительного бланка</vt:lpstr>
      <vt:lpstr>Нарушения, допущенные участниками и организаторами ИСИ</vt:lpstr>
      <vt:lpstr> На пустом бланке записи не проставлен Z  </vt:lpstr>
      <vt:lpstr>Несовпадение № аудитории  и  № на бланках регистрации/записи в  конверте</vt:lpstr>
      <vt:lpstr>Использование запрещенных предметов участниками и экспертами ПК</vt:lpstr>
      <vt:lpstr>Нарушения, допущенные при работе комиссии по проверке ИСИ</vt:lpstr>
      <vt:lpstr>Нарушения в работе комиссии при заполнении поля «Требования к сочинению» </vt:lpstr>
      <vt:lpstr>Нарушения при заполнении поля «Требования к сочинению»</vt:lpstr>
      <vt:lpstr>Нарушения, допущенные при печати бланков ИСИ</vt:lpstr>
      <vt:lpstr>ЗАПОМНИТЬ!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для руководителей ППЭ «Подготовка и проведение ЕГЭ в ППЭ»</dc:title>
  <dc:creator>Подунова Марина</dc:creator>
  <cp:lastModifiedBy>Елена Григорьевна Шарая</cp:lastModifiedBy>
  <cp:revision>300</cp:revision>
  <dcterms:created xsi:type="dcterms:W3CDTF">2016-03-21T14:57:53Z</dcterms:created>
  <dcterms:modified xsi:type="dcterms:W3CDTF">2017-10-12T14:49:59Z</dcterms:modified>
</cp:coreProperties>
</file>