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1" r:id="rId4"/>
    <p:sldId id="267" r:id="rId5"/>
    <p:sldId id="259" r:id="rId6"/>
    <p:sldId id="266" r:id="rId7"/>
    <p:sldId id="260" r:id="rId8"/>
    <p:sldId id="265" r:id="rId9"/>
    <p:sldId id="262" r:id="rId10"/>
    <p:sldId id="268" r:id="rId11"/>
    <p:sldId id="264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4F4F2"/>
              </a:clrFrom>
              <a:clrTo>
                <a:srgbClr val="F4F4F2">
                  <a:alpha val="0"/>
                </a:srgbClr>
              </a:clrTo>
            </a:clrChange>
            <a:lum contrast="18000"/>
          </a:blip>
          <a:srcRect/>
          <a:stretch>
            <a:fillRect/>
          </a:stretch>
        </p:blipFill>
        <p:spPr bwMode="auto">
          <a:xfrm>
            <a:off x="642910" y="928670"/>
            <a:ext cx="7572586" cy="530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4F4F2"/>
              </a:clrFrom>
              <a:clrTo>
                <a:srgbClr val="F4F4F2">
                  <a:alpha val="0"/>
                </a:srgbClr>
              </a:clrTo>
            </a:clrChange>
            <a:lum contrast="18000"/>
          </a:blip>
          <a:srcRect/>
          <a:stretch>
            <a:fillRect/>
          </a:stretch>
        </p:blipFill>
        <p:spPr bwMode="auto">
          <a:xfrm>
            <a:off x="714348" y="857232"/>
            <a:ext cx="7572586" cy="530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4F4F2"/>
              </a:clrFrom>
              <a:clrTo>
                <a:srgbClr val="F4F4F2">
                  <a:alpha val="0"/>
                </a:srgbClr>
              </a:clrTo>
            </a:clrChange>
            <a:lum contrast="18000"/>
          </a:blip>
          <a:srcRect l="59433"/>
          <a:stretch>
            <a:fillRect/>
          </a:stretch>
        </p:blipFill>
        <p:spPr bwMode="auto">
          <a:xfrm rot="2141800">
            <a:off x="2617476" y="1151836"/>
            <a:ext cx="3071992" cy="530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357258" y="2000240"/>
            <a:ext cx="778674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Плоды – дело прошло  полезно, плодотворно;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Цветок – довольно неплохо;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Зелёный листок – не совсем доволен уроком;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Жёлтый листок – ничего не понравилось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http://img3.zakaz.ua/x5.1360856470.ad72436478c_2013-03-01/x5.1360856470.SNCPSG10.obj.0.1.jpg.oe.jpg.pf.jpg.1350nowm.jpg.1350x.jpg"/>
          <p:cNvPicPr>
            <a:picLocks noChangeAspect="1" noChangeArrowheads="1"/>
          </p:cNvPicPr>
          <p:nvPr/>
        </p:nvPicPr>
        <p:blipFill>
          <a:blip r:embed="rId2" cstate="print"/>
          <a:srcRect l="14270" t="25519" r="11249"/>
          <a:stretch>
            <a:fillRect/>
          </a:stretch>
        </p:blipFill>
        <p:spPr bwMode="auto">
          <a:xfrm>
            <a:off x="500034" y="1714488"/>
            <a:ext cx="785818" cy="785818"/>
          </a:xfrm>
          <a:prstGeom prst="rect">
            <a:avLst/>
          </a:prstGeom>
          <a:noFill/>
        </p:spPr>
      </p:pic>
      <p:pic>
        <p:nvPicPr>
          <p:cNvPr id="4" name="Picture 4" descr="http://zhurnal.siwatcher.ru/img/k/kornejchuk_a_a/vremena_goda_2009_05_23_kogda_jablonja_cvetjot/img_1356a_cvetok_rozovoj_jabloni.jpg"/>
          <p:cNvPicPr>
            <a:picLocks noChangeAspect="1" noChangeArrowheads="1"/>
          </p:cNvPicPr>
          <p:nvPr/>
        </p:nvPicPr>
        <p:blipFill>
          <a:blip r:embed="rId3" cstate="print"/>
          <a:srcRect t="3136" b="27865"/>
          <a:stretch>
            <a:fillRect/>
          </a:stretch>
        </p:blipFill>
        <p:spPr bwMode="auto">
          <a:xfrm>
            <a:off x="571473" y="2385558"/>
            <a:ext cx="714380" cy="686252"/>
          </a:xfrm>
          <a:prstGeom prst="rect">
            <a:avLst/>
          </a:prstGeom>
          <a:noFill/>
        </p:spPr>
      </p:pic>
      <p:pic>
        <p:nvPicPr>
          <p:cNvPr id="5" name="Picture 8" descr="http://s.pfst.net/2013.08/29752518806a4224f0129aa8c262083e936f769a31b_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000372"/>
            <a:ext cx="1000132" cy="675089"/>
          </a:xfrm>
          <a:prstGeom prst="rect">
            <a:avLst/>
          </a:prstGeom>
          <a:noFill/>
        </p:spPr>
      </p:pic>
      <p:pic>
        <p:nvPicPr>
          <p:cNvPr id="6" name="Picture 10" descr="https://im3-tub-ru.yandex.net/i?id=dd7974bf7357bce2e04525b297ae3b46&amp;n=33&amp;h=190&amp;w=196"/>
          <p:cNvPicPr>
            <a:picLocks noChangeAspect="1" noChangeArrowheads="1"/>
          </p:cNvPicPr>
          <p:nvPr/>
        </p:nvPicPr>
        <p:blipFill>
          <a:blip r:embed="rId5"/>
          <a:srcRect l="70866" t="59211"/>
          <a:stretch>
            <a:fillRect/>
          </a:stretch>
        </p:blipFill>
        <p:spPr bwMode="auto">
          <a:xfrm>
            <a:off x="571472" y="3786190"/>
            <a:ext cx="684250" cy="928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4F4F2"/>
              </a:clrFrom>
              <a:clrTo>
                <a:srgbClr val="F4F4F2">
                  <a:alpha val="0"/>
                </a:srgbClr>
              </a:clrTo>
            </a:clrChange>
            <a:lum contrast="18000"/>
          </a:blip>
          <a:srcRect r="38680"/>
          <a:stretch>
            <a:fillRect/>
          </a:stretch>
        </p:blipFill>
        <p:spPr bwMode="auto">
          <a:xfrm flipH="1">
            <a:off x="3500430" y="714356"/>
            <a:ext cx="4643470" cy="5308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http://images.fineartamerica.com/images-medium-large-5/4-chocolate-chip-cookies-elena-elisseeva.jpg"/>
          <p:cNvPicPr>
            <a:picLocks noChangeAspect="1" noChangeArrowheads="1"/>
          </p:cNvPicPr>
          <p:nvPr/>
        </p:nvPicPr>
        <p:blipFill>
          <a:blip r:embed="rId3"/>
          <a:srcRect l="5156" t="12954" r="5482" b="9325"/>
          <a:stretch>
            <a:fillRect/>
          </a:stretch>
        </p:blipFill>
        <p:spPr bwMode="auto">
          <a:xfrm>
            <a:off x="714348" y="3857628"/>
            <a:ext cx="3714776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chinopsis13.ucoz.com/_ph/3/2312633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028" name="Picture 4" descr="https://im2-tub-ru.yandex.net/i?id=499ceb9ae0a841b94e15ca85aeaa795a&amp;n=33&amp;h=190&amp;w=356"/>
          <p:cNvPicPr>
            <a:picLocks noChangeAspect="1" noChangeArrowheads="1"/>
          </p:cNvPicPr>
          <p:nvPr/>
        </p:nvPicPr>
        <p:blipFill>
          <a:blip r:embed="rId3"/>
          <a:srcRect l="4214" t="7895" r="3089" b="17105"/>
          <a:stretch>
            <a:fillRect/>
          </a:stretch>
        </p:blipFill>
        <p:spPr bwMode="auto">
          <a:xfrm rot="17003194">
            <a:off x="1340448" y="3842843"/>
            <a:ext cx="1737071" cy="750099"/>
          </a:xfrm>
          <a:prstGeom prst="rect">
            <a:avLst/>
          </a:prstGeom>
          <a:noFill/>
        </p:spPr>
      </p:pic>
      <p:pic>
        <p:nvPicPr>
          <p:cNvPr id="1030" name="Picture 6" descr="http://dg53.mycdn.me/getImage?photoId=598957861895&amp;photoType=0"/>
          <p:cNvPicPr>
            <a:picLocks noChangeAspect="1" noChangeArrowheads="1"/>
          </p:cNvPicPr>
          <p:nvPr/>
        </p:nvPicPr>
        <p:blipFill>
          <a:blip r:embed="rId4"/>
          <a:srcRect l="3000" t="14423" r="3999" b="13461"/>
          <a:stretch>
            <a:fillRect/>
          </a:stretch>
        </p:blipFill>
        <p:spPr bwMode="auto">
          <a:xfrm rot="14309964">
            <a:off x="5634348" y="3353142"/>
            <a:ext cx="1502586" cy="484705"/>
          </a:xfrm>
          <a:prstGeom prst="rect">
            <a:avLst/>
          </a:prstGeom>
          <a:noFill/>
        </p:spPr>
      </p:pic>
      <p:pic>
        <p:nvPicPr>
          <p:cNvPr id="1032" name="Picture 8" descr="http://dik18.ru/files/styles/full/public/products/kraft/159.jpg"/>
          <p:cNvPicPr>
            <a:picLocks noChangeAspect="1" noChangeArrowheads="1"/>
          </p:cNvPicPr>
          <p:nvPr/>
        </p:nvPicPr>
        <p:blipFill>
          <a:blip r:embed="rId5"/>
          <a:srcRect l="30000" t="6250" r="28750" b="7499"/>
          <a:stretch>
            <a:fillRect/>
          </a:stretch>
        </p:blipFill>
        <p:spPr bwMode="auto">
          <a:xfrm>
            <a:off x="5214942" y="785794"/>
            <a:ext cx="854150" cy="1785950"/>
          </a:xfrm>
          <a:prstGeom prst="rect">
            <a:avLst/>
          </a:prstGeom>
          <a:noFill/>
        </p:spPr>
      </p:pic>
      <p:pic>
        <p:nvPicPr>
          <p:cNvPr id="1034" name="Picture 10" descr="http://cs2.livemaster.ru/foto/large/8/b/d/12497891.jpg"/>
          <p:cNvPicPr>
            <a:picLocks noChangeAspect="1" noChangeArrowheads="1"/>
          </p:cNvPicPr>
          <p:nvPr/>
        </p:nvPicPr>
        <p:blipFill>
          <a:blip r:embed="rId6" cstate="print"/>
          <a:srcRect l="25987" t="7895" r="26644" b="21052"/>
          <a:stretch>
            <a:fillRect/>
          </a:stretch>
        </p:blipFill>
        <p:spPr bwMode="auto">
          <a:xfrm>
            <a:off x="3143240" y="1285860"/>
            <a:ext cx="1143008" cy="1285884"/>
          </a:xfrm>
          <a:prstGeom prst="rect">
            <a:avLst/>
          </a:prstGeom>
          <a:noFill/>
        </p:spPr>
      </p:pic>
      <p:pic>
        <p:nvPicPr>
          <p:cNvPr id="1036" name="Picture 12" descr="http://www.sabrina-fq.ru/upload/iblock/735/raisins_gold_500.jpg"/>
          <p:cNvPicPr>
            <a:picLocks noChangeAspect="1" noChangeArrowheads="1"/>
          </p:cNvPicPr>
          <p:nvPr/>
        </p:nvPicPr>
        <p:blipFill>
          <a:blip r:embed="rId7" cstate="print"/>
          <a:srcRect t="5455"/>
          <a:stretch>
            <a:fillRect/>
          </a:stretch>
        </p:blipFill>
        <p:spPr bwMode="auto">
          <a:xfrm>
            <a:off x="7500958" y="3571876"/>
            <a:ext cx="714360" cy="1238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2285992"/>
            <a:ext cx="70723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 Откуда берутся </a:t>
            </a:r>
            <a:r>
              <a:rPr lang="ru-RU" sz="4000" b="1" dirty="0" smtClean="0">
                <a:hlinkClick r:id="rId2" action="ppaction://hlinksldjump"/>
              </a:rPr>
              <a:t>шоколад</a:t>
            </a:r>
            <a:r>
              <a:rPr lang="ru-RU" sz="4000" b="1" dirty="0" smtClean="0"/>
              <a:t>, </a:t>
            </a:r>
            <a:r>
              <a:rPr lang="ru-RU" sz="4000" b="1" dirty="0" smtClean="0">
                <a:hlinkClick r:id="rId3" action="ppaction://hlinksldjump"/>
              </a:rPr>
              <a:t>изюм</a:t>
            </a:r>
            <a:r>
              <a:rPr lang="ru-RU" sz="4000" b="1" dirty="0" smtClean="0"/>
              <a:t> и </a:t>
            </a:r>
            <a:r>
              <a:rPr lang="ru-RU" sz="4000" b="1" dirty="0" smtClean="0">
                <a:hlinkClick r:id="rId4" action="ppaction://hlinksldjump"/>
              </a:rPr>
              <a:t>мёд</a:t>
            </a:r>
            <a:r>
              <a:rPr lang="ru-RU" sz="4000" b="1" dirty="0" smtClean="0"/>
              <a:t>?</a:t>
            </a:r>
            <a:endParaRPr lang="ru-RU" sz="4000" dirty="0"/>
          </a:p>
        </p:txBody>
      </p:sp>
      <p:sp>
        <p:nvSpPr>
          <p:cNvPr id="5" name="Стрелка вправо 4">
            <a:hlinkClick r:id="rId5" action="ppaction://hlinksldjump"/>
          </p:cNvPr>
          <p:cNvSpPr/>
          <p:nvPr/>
        </p:nvSpPr>
        <p:spPr>
          <a:xfrm>
            <a:off x="7643834" y="585789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214290"/>
            <a:ext cx="3215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Где используется мёд?</a:t>
            </a:r>
            <a:endParaRPr lang="ru-RU" sz="2400" b="1" dirty="0"/>
          </a:p>
        </p:txBody>
      </p:sp>
      <p:pic>
        <p:nvPicPr>
          <p:cNvPr id="18434" name="Picture 2" descr="http://t0.gstatic.com/images?q=tbn:ANd9GcSbaED1BZST-EzBSoqnnk5wr79OsJjjm7KGkcrNKBzHojnFBGZZL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496"/>
            <a:ext cx="2724150" cy="1676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6" name="Picture 4" descr="http://t3.gstatic.com/images?q=tbn:ANd9GcRs-XZBMdX7qCgIjpRlfWv6flPPVMt0jtD-uEkxoYS8tgMHfSF0g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143380"/>
            <a:ext cx="2200275" cy="19621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8" name="Picture 6" descr="http://t2.gstatic.com/images?q=tbn:ANd9GcRw_miqPkbeteW5ZAG24zSnsIP4wNV4Aof5lvm6pMoc6XjbMq_yqk4FTXm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714356"/>
            <a:ext cx="2714644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42" name="Picture 10" descr="http://images.superstyle.ru/pic/art_pics/1_12_11261_120653574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928670"/>
            <a:ext cx="1962150" cy="2762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44" name="Picture 12" descr="http://t1.gstatic.com/images?q=tbn:ANd9GcQi4cWqNcvjtLqlvtnSSmmyfKcLQjjmxXac1YMvMQojhY1dtcD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928670"/>
            <a:ext cx="2628900" cy="17335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46" name="Picture 14" descr="http://t1.gstatic.com/images?q=tbn:ANd9GcRLhWkiz8HwKPzcX1FnT-EK41r06Hivs0pYRhU4neRPM8C5LS9h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4214818"/>
            <a:ext cx="2286000" cy="1714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48" name="Picture 16" descr="http://t0.gstatic.com/images?q=tbn:ANd9GcRInhFINF_BuPQwitYEzD4WphdJYyL6dywb5JT5Eo9fYDgQ8Oyc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472" y="4786322"/>
            <a:ext cx="2466975" cy="18478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1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1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81.img.avito.st/1280x960/18888802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351817" cy="685800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429000"/>
            <a:ext cx="37115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57290" y="1500174"/>
            <a:ext cx="66437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2800" b="1" dirty="0" smtClean="0"/>
              <a:t>Пчела приносит в улей 25-50 мг нектара за один раз, из этого количества нектара получается до 12 мг мёда.</a:t>
            </a:r>
            <a:endParaRPr lang="ru-RU" sz="2800" dirty="0"/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215338" y="5929330"/>
            <a:ext cx="571472" cy="6137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0"/>
            <a:ext cx="4143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Как люди используют изюм ?</a:t>
            </a:r>
            <a:endParaRPr lang="ru-RU" sz="2000" b="1" dirty="0"/>
          </a:p>
        </p:txBody>
      </p:sp>
      <p:pic>
        <p:nvPicPr>
          <p:cNvPr id="15362" name="Picture 2" descr="http://t3.gstatic.com/images?q=tbn:ANd9GcSY_u3yJGlo0YM7RiprYBt_hbeJgOcmcGnefPJIZ9dhCjKe5ELBOcplFjs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429132"/>
            <a:ext cx="2286016" cy="20764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64" name="Picture 4" descr="http://t2.gstatic.com/images?q=tbn:ANd9GcT0vy2oUbvrNPFhFLQdDri9uBQiMVX0axMqk8g035KDe83LBR7Qe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4071942"/>
            <a:ext cx="1752600" cy="2609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6" name="Picture 6" descr="http://t3.gstatic.com/images?q=tbn:ANd9GcRtHMeouD_FmHsA0JdtiABywtTH31DQnFISO9yKrfCeUxaaUwtfX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4319587"/>
            <a:ext cx="1928826" cy="25384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8" name="Picture 8" descr="http://t0.gstatic.com/images?q=tbn:ANd9GcQdQLZIfx-QNfSqOFzkPDZjOmRSGKCb7Z1fNrGxQUyRuRft6vvXKf6RsDNj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714620"/>
            <a:ext cx="2286016" cy="142399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5372" name="Picture 12" descr="http://t3.gstatic.com/images?q=tbn:ANd9GcSQm-pWv1Hf4yQ__7MohtXcCnwwYInCqmd3dkfv3-w-Uc0d49d3PPBNeNIK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2500306"/>
            <a:ext cx="2786082" cy="1447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74" name="Picture 14" descr="http://t2.gstatic.com/images?q=tbn:ANd9GcTsfcdWkSKxNOYw_hWHts5IvoZFMJJgcDM5ujweJAXYlOz8UnVB9Q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357166"/>
            <a:ext cx="2324100" cy="19621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5376" name="Picture 16" descr="http://t3.gstatic.com/images?q=tbn:ANd9GcQfjQtnRlCYRnQI4sd8K1paxVelWsDUchKqq1SYt01T8TwSYcyZM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43240" y="285728"/>
            <a:ext cx="2219325" cy="20574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5378" name="Picture 18" descr="http://t3.gstatic.com/images?q=tbn:ANd9GcRIoc4K5aW7o28GEPQAgfn-XdDlZ6NKovpQ1rQumtPv5_LuQr8X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15074" y="2571744"/>
            <a:ext cx="2428892" cy="10334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5380" name="Picture 20" descr="http://t3.gstatic.com/images?q=tbn:ANd9GcTUnZSrgNta-dlBu_PA7K_VixgzZkC_rNbO-_6cyQF_Y00YV-ZXXb_kS4Kj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43702" y="4214818"/>
            <a:ext cx="2357454" cy="2271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82" name="Picture 22" descr="http://t3.gstatic.com/images?q=tbn:ANd9GcTeDdQDNVqukJM7ClHM_EvbJZzu0CXl704WDR_DJD1Yv1nIlWOnGw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15008" y="571480"/>
            <a:ext cx="3019425" cy="1514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472518" cy="621510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  <a:latin typeface="Century Schoolbook" pitchFamily="18" charset="0"/>
              </a:rPr>
              <a:t>О  винограде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  <a:latin typeface="Century Schoolbook" pitchFamily="18" charset="0"/>
              </a:rPr>
              <a:t>   Некоторые </a:t>
            </a:r>
            <a:r>
              <a:rPr lang="ru-RU" sz="2400" b="1" dirty="0" smtClean="0">
                <a:solidFill>
                  <a:schemeClr val="tx2"/>
                </a:solidFill>
                <a:latin typeface="Century Schoolbook" pitchFamily="18" charset="0"/>
              </a:rPr>
              <a:t>грозди </a:t>
            </a:r>
            <a:r>
              <a:rPr lang="ru-RU" sz="2400" dirty="0" smtClean="0">
                <a:solidFill>
                  <a:schemeClr val="tx2"/>
                </a:solidFill>
                <a:latin typeface="Century Schoolbook" pitchFamily="18" charset="0"/>
              </a:rPr>
              <a:t>винограда в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  <a:latin typeface="Century Schoolbook" pitchFamily="18" charset="0"/>
              </a:rPr>
              <a:t>Узбекистане достигают </a:t>
            </a:r>
            <a:r>
              <a:rPr lang="ru-RU" sz="2400" b="1" dirty="0" smtClean="0">
                <a:solidFill>
                  <a:schemeClr val="tx2"/>
                </a:solidFill>
                <a:latin typeface="Century Schoolbook" pitchFamily="18" charset="0"/>
              </a:rPr>
              <a:t>5-6 кг.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  <a:latin typeface="Century Schoolbook" pitchFamily="18" charset="0"/>
              </a:rPr>
              <a:t>Ягоды винограда богаты сахаром –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Century Schoolbook" pitchFamily="18" charset="0"/>
              </a:rPr>
              <a:t>глюкозой</a:t>
            </a:r>
            <a:r>
              <a:rPr lang="ru-RU" sz="2400" dirty="0" smtClean="0">
                <a:solidFill>
                  <a:schemeClr val="tx2"/>
                </a:solidFill>
                <a:latin typeface="Century Schoolbook" pitchFamily="18" charset="0"/>
              </a:rPr>
              <a:t>.  В них и полезные для человека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  <a:latin typeface="Century Schoolbook" pitchFamily="18" charset="0"/>
              </a:rPr>
              <a:t>кислоты и витамины, минеральные соли.</a:t>
            </a:r>
            <a:r>
              <a:rPr lang="ru-RU" dirty="0" smtClean="0">
                <a:solidFill>
                  <a:schemeClr val="tx2"/>
                </a:solidFill>
                <a:latin typeface="Century Schoolbook" pitchFamily="18" charset="0"/>
              </a:rPr>
              <a:t> </a:t>
            </a:r>
          </a:p>
          <a:p>
            <a:pPr marL="0" indent="0">
              <a:buNone/>
            </a:pPr>
            <a:endParaRPr lang="ru-RU" sz="2400" dirty="0" smtClean="0">
              <a:solidFill>
                <a:schemeClr val="tx2"/>
              </a:solidFill>
              <a:latin typeface="Century Schoolbook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  <a:latin typeface="Century Schoolbook" pitchFamily="18" charset="0"/>
              </a:rPr>
              <a:t>   Археологические раскопки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  <a:latin typeface="Century Schoolbook" pitchFamily="18" charset="0"/>
              </a:rPr>
              <a:t> свидетельствуют о том, что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  <a:latin typeface="Century Schoolbook" pitchFamily="18" charset="0"/>
              </a:rPr>
              <a:t>виноград </a:t>
            </a:r>
            <a:r>
              <a:rPr lang="ru-RU" sz="2400" b="1" dirty="0" smtClean="0">
                <a:solidFill>
                  <a:schemeClr val="tx2"/>
                </a:solidFill>
                <a:latin typeface="Century Schoolbook" pitchFamily="18" charset="0"/>
              </a:rPr>
              <a:t>возделывался</a:t>
            </a:r>
            <a:r>
              <a:rPr lang="ru-RU" sz="2400" dirty="0" smtClean="0">
                <a:solidFill>
                  <a:schemeClr val="tx2"/>
                </a:solidFill>
                <a:latin typeface="Century Schoolbook" pitchFamily="18" charset="0"/>
              </a:rPr>
              <a:t> людьми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  <a:latin typeface="Century Schoolbook" pitchFamily="18" charset="0"/>
              </a:rPr>
              <a:t>ещё </a:t>
            </a:r>
            <a:r>
              <a:rPr lang="ru-RU" sz="2400" b="1" dirty="0" smtClean="0">
                <a:solidFill>
                  <a:schemeClr val="tx2"/>
                </a:solidFill>
                <a:latin typeface="Century Schoolbook" pitchFamily="18" charset="0"/>
              </a:rPr>
              <a:t>5 – 7 тыс.лет назад</a:t>
            </a:r>
            <a:r>
              <a:rPr lang="ru-RU" sz="2400" dirty="0" smtClean="0">
                <a:solidFill>
                  <a:schemeClr val="tx2"/>
                </a:solidFill>
                <a:latin typeface="Century Schoolbook" pitchFamily="18" charset="0"/>
              </a:rPr>
              <a:t>.</a:t>
            </a:r>
            <a:endParaRPr lang="ru-RU" sz="2400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pic>
        <p:nvPicPr>
          <p:cNvPr id="5" name="Рисунок 4" descr="сканирование0022.jpg"/>
          <p:cNvPicPr>
            <a:picLocks noChangeAspect="1"/>
          </p:cNvPicPr>
          <p:nvPr/>
        </p:nvPicPr>
        <p:blipFill>
          <a:blip r:embed="rId2" cstate="print"/>
          <a:srcRect t="4166" r="55509" b="52084"/>
          <a:stretch>
            <a:fillRect/>
          </a:stretch>
        </p:blipFill>
        <p:spPr>
          <a:xfrm>
            <a:off x="6786578" y="214290"/>
            <a:ext cx="2143141" cy="27861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виноград3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4913" y="3214686"/>
            <a:ext cx="2429087" cy="2703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143900" y="5929330"/>
            <a:ext cx="571472" cy="6137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 descr="http://t0.gstatic.com/images?q=tbn:ANd9GcS3bpqSdoFCmUgaqDn25Eh3HX4csB0WQ2qeDlHpVdA27TiP6HCn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928670"/>
            <a:ext cx="1607033" cy="15716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074" name="Picture 2" descr="https://im2-tub-ru.yandex.net/i?id=1f4108387679927c78ba1ea7849eff78&amp;n=33&amp;h=190&amp;w=3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071546"/>
            <a:ext cx="2357454" cy="1325197"/>
          </a:xfrm>
          <a:prstGeom prst="rect">
            <a:avLst/>
          </a:prstGeom>
          <a:noFill/>
        </p:spPr>
      </p:pic>
      <p:pic>
        <p:nvPicPr>
          <p:cNvPr id="3076" name="Picture 4" descr="http://www.roshen.ua/img/st_img/products/europe/chocolate/13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286124"/>
            <a:ext cx="2143140" cy="1707369"/>
          </a:xfrm>
          <a:prstGeom prst="rect">
            <a:avLst/>
          </a:prstGeom>
          <a:noFill/>
        </p:spPr>
      </p:pic>
      <p:pic>
        <p:nvPicPr>
          <p:cNvPr id="3078" name="Picture 6" descr="http://i.artfile.ru/1700x1200_618087_%5bwww.ArtFile.ru%5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3000372"/>
            <a:ext cx="2631300" cy="1857388"/>
          </a:xfrm>
          <a:prstGeom prst="rect">
            <a:avLst/>
          </a:prstGeom>
          <a:noFill/>
        </p:spPr>
      </p:pic>
      <p:pic>
        <p:nvPicPr>
          <p:cNvPr id="3080" name="Picture 8" descr="https://im0-tub-ru.yandex.net/i?id=24d4fce7e969341d94059fefe534d7fb&amp;n=33&amp;h=190&amp;w=30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928670"/>
            <a:ext cx="2400315" cy="1500198"/>
          </a:xfrm>
          <a:prstGeom prst="rect">
            <a:avLst/>
          </a:prstGeom>
          <a:noFill/>
        </p:spPr>
      </p:pic>
      <p:pic>
        <p:nvPicPr>
          <p:cNvPr id="3082" name="Picture 10" descr="https://im2-tub-ru.yandex.net/i?id=a6a25dbab6e99cdb7c2b4aaff67c777a&amp;n=33&amp;h=190&amp;w=28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3071810"/>
            <a:ext cx="2705100" cy="1809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6143668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«шоколад» происходит от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чоколатль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названия напитка из какао-бобов.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языке ацтеков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чоколли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означает «горечь», 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атль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обозначает воду, используемую для приготовления шоколадного напитка. </a:t>
            </a:r>
          </a:p>
          <a:p>
            <a:endParaRPr lang="ru-RU" dirty="0"/>
          </a:p>
        </p:txBody>
      </p:sp>
      <p:pic>
        <p:nvPicPr>
          <p:cNvPr id="32770" name="Picture 2" descr="http://cikavosti.com/wp-content/uploads/2015/10/29c49c955df49d3b2dfd927a632a90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3643314"/>
            <a:ext cx="3595646" cy="2484592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215338" y="5857892"/>
            <a:ext cx="571472" cy="6137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98</TotalTime>
  <Words>132</Words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4</dc:creator>
  <cp:lastModifiedBy>Домашний</cp:lastModifiedBy>
  <cp:revision>13</cp:revision>
  <dcterms:created xsi:type="dcterms:W3CDTF">2016-01-18T06:34:38Z</dcterms:created>
  <dcterms:modified xsi:type="dcterms:W3CDTF">2016-01-19T16:07:31Z</dcterms:modified>
</cp:coreProperties>
</file>