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3" r:id="rId4"/>
    <p:sldId id="272" r:id="rId5"/>
    <p:sldId id="271" r:id="rId6"/>
    <p:sldId id="270" r:id="rId7"/>
    <p:sldId id="275" r:id="rId8"/>
    <p:sldId id="278" r:id="rId9"/>
    <p:sldId id="277" r:id="rId10"/>
    <p:sldId id="27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772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4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570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6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8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4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709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80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4952606-87D2-45BB-8ABE-C33A083D63D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BCC6CDA-80F0-4194-A62E-A6E9A0E0D7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5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2B8A9786-36DE-6A8F-A751-CA978FEE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848" y="1917968"/>
            <a:ext cx="756285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8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Сравнение чисел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3E4E97-56A9-D4E1-CDA5-6036BC917D88}"/>
              </a:ext>
            </a:extLst>
          </p:cNvPr>
          <p:cNvSpPr txBox="1"/>
          <p:nvPr/>
        </p:nvSpPr>
        <p:spPr>
          <a:xfrm>
            <a:off x="5167901" y="0"/>
            <a:ext cx="653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6 КЛАСС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Крылова Е.В.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E36255-4E7D-137E-86C4-1927B67EB8E4}"/>
              </a:ext>
            </a:extLst>
          </p:cNvPr>
          <p:cNvSpPr txBox="1"/>
          <p:nvPr/>
        </p:nvSpPr>
        <p:spPr>
          <a:xfrm>
            <a:off x="3244921" y="6211669"/>
            <a:ext cx="653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90698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0647" y="95667"/>
            <a:ext cx="3780137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Задания на карточках: 2 варианта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88" y="682387"/>
            <a:ext cx="5322627" cy="5363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91" y="682387"/>
            <a:ext cx="5595582" cy="53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="" xmlns:a16="http://schemas.microsoft.com/office/drawing/2014/main" id="{C99380C2-26FE-9861-2828-732913CB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201" y="671895"/>
            <a:ext cx="3320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4" name="Прямоугольник 6">
            <a:extLst>
              <a:ext uri="{FF2B5EF4-FFF2-40B4-BE49-F238E27FC236}">
                <a16:creationId xmlns="" xmlns:a16="http://schemas.microsoft.com/office/drawing/2014/main" id="{4D721E75-CA2F-0DB2-ED7D-85FBC8BE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606" y="1219359"/>
            <a:ext cx="9553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п.33 «Сравнение чисел», № 930, 932, 934, 943 (2, 3).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80" y="6048650"/>
            <a:ext cx="3830330" cy="515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2" y="4399898"/>
            <a:ext cx="1857802" cy="23059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2072" y="2455866"/>
            <a:ext cx="928047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Какие открытия вы сделали для себя на этом уроке?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Какую цель мы ставили в начале урока? Она была достигнута?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какими трудностями вы столкнулись на этом уроке?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запомнить?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Какое настроение было во время урока?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C9ADFEF-AD5D-B85C-F683-0438BE936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842" y="1087027"/>
            <a:ext cx="9720316" cy="58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Сравнить с помощью координатной прямой числа: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51B6524-8A67-D05C-E022-0CB2372EE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666231"/>
              </p:ext>
            </p:extLst>
          </p:nvPr>
        </p:nvGraphicFramePr>
        <p:xfrm>
          <a:off x="3400372" y="1812798"/>
          <a:ext cx="7555786" cy="2844800"/>
        </p:xfrm>
        <a:graphic>
          <a:graphicData uri="http://schemas.openxmlformats.org/drawingml/2006/table">
            <a:tbl>
              <a:tblPr/>
              <a:tblGrid>
                <a:gridCol w="3409318">
                  <a:extLst>
                    <a:ext uri="{9D8B030D-6E8A-4147-A177-3AD203B41FA5}">
                      <a16:colId xmlns="" xmlns:a16="http://schemas.microsoft.com/office/drawing/2014/main" val="1241718808"/>
                    </a:ext>
                  </a:extLst>
                </a:gridCol>
                <a:gridCol w="4146468">
                  <a:extLst>
                    <a:ext uri="{9D8B030D-6E8A-4147-A177-3AD203B41FA5}">
                      <a16:colId xmlns="" xmlns:a16="http://schemas.microsoft.com/office/drawing/2014/main" val="1171399459"/>
                    </a:ext>
                  </a:extLst>
                </a:gridCol>
              </a:tblGrid>
              <a:tr h="207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1) 2 и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2) 3 и -7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3) -6 и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4) -5 и -2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5) -4 и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6) 0 и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7) 0 и -9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8) 7 и -7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137176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8180C33-4ECC-507A-2BD4-212068E2F006}"/>
              </a:ext>
            </a:extLst>
          </p:cNvPr>
          <p:cNvGrpSpPr>
            <a:grpSpLocks/>
          </p:cNvGrpSpPr>
          <p:nvPr/>
        </p:nvGrpSpPr>
        <p:grpSpPr bwMode="auto">
          <a:xfrm>
            <a:off x="1235842" y="4425807"/>
            <a:ext cx="9582846" cy="1119188"/>
            <a:chOff x="609600" y="1166780"/>
            <a:chExt cx="8013065" cy="1119220"/>
          </a:xfrm>
        </p:grpSpPr>
        <p:pic>
          <p:nvPicPr>
            <p:cNvPr id="5" name="Рисунок 8" descr="https://arhivurokov.ru/videouroki/8/2/b/82bb590fd4a91968caf0072a5e89ba085ce0e1cd/stsienarii-uroka-matiematiki-po-tiemie-koordinatnaia-ploskost-6-klass_2.jpeg">
              <a:extLst>
                <a:ext uri="{FF2B5EF4-FFF2-40B4-BE49-F238E27FC236}">
                  <a16:creationId xmlns="" xmlns:a16="http://schemas.microsoft.com/office/drawing/2014/main" id="{2F6AA926-4E0C-941C-95D4-CA71DA7A3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40" b="57481"/>
            <a:stretch>
              <a:fillRect/>
            </a:stretch>
          </p:blipFill>
          <p:spPr bwMode="auto">
            <a:xfrm>
              <a:off x="609600" y="1166780"/>
              <a:ext cx="8013065" cy="111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7">
              <a:extLst>
                <a:ext uri="{FF2B5EF4-FFF2-40B4-BE49-F238E27FC236}">
                  <a16:creationId xmlns="" xmlns:a16="http://schemas.microsoft.com/office/drawing/2014/main" id="{F3F2A788-2528-D840-DF45-B18B21260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762780"/>
              <a:ext cx="1981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0      1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BA0ED9B-5419-31DD-45F8-EC8DF5A4C2FB}"/>
              </a:ext>
            </a:extLst>
          </p:cNvPr>
          <p:cNvSpPr/>
          <p:nvPr/>
        </p:nvSpPr>
        <p:spPr>
          <a:xfrm>
            <a:off x="4115190" y="550919"/>
            <a:ext cx="3171825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133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Повторение:</a:t>
            </a:r>
            <a:endParaRPr lang="ru-RU" altLang="ru-RU" sz="4000" dirty="0">
              <a:solidFill>
                <a:srgbClr val="00133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C23723A-530D-73D6-15DE-58600D17F737}"/>
              </a:ext>
            </a:extLst>
          </p:cNvPr>
          <p:cNvSpPr/>
          <p:nvPr/>
        </p:nvSpPr>
        <p:spPr>
          <a:xfrm>
            <a:off x="4812319" y="574211"/>
            <a:ext cx="3319462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Calibri" panose="020F0502020204030204" pitchFamily="34" charset="0"/>
              </a:rPr>
              <a:t>Закрепление:</a:t>
            </a:r>
            <a:endParaRPr lang="ru-RU" altLang="ru-RU" sz="4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9B2C61D-497A-2F55-C769-3BA37EAA0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254" y="1212111"/>
            <a:ext cx="9801546" cy="15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Задание №1.</a:t>
            </a: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 координатной прямой отмечены числа </a:t>
            </a:r>
            <a:r>
              <a:rPr lang="en-US" alt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ru-RU" alt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b, c, d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Сравните: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3FC532-854C-EBB5-FFF6-F1C17B87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95040"/>
            <a:ext cx="9801546" cy="1366733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3B1B2805-8FC6-F8C4-4BDA-21987899D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33366"/>
              </p:ext>
            </p:extLst>
          </p:nvPr>
        </p:nvGraphicFramePr>
        <p:xfrm>
          <a:off x="1519050" y="4061773"/>
          <a:ext cx="4953000" cy="1761173"/>
        </p:xfrm>
        <a:graphic>
          <a:graphicData uri="http://schemas.openxmlformats.org/drawingml/2006/table">
            <a:tbl>
              <a:tblPr firstRow="1" firstCol="1" bandRow="1"/>
              <a:tblGrid>
                <a:gridCol w="2375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7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81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–b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–d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36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9705294-7D6A-8B1C-E205-884238A3B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66" y="6153079"/>
            <a:ext cx="1768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Ответы:</a:t>
            </a:r>
            <a:endParaRPr lang="ru-RU" alt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BA245EF-30E0-80FD-9B07-D549CE291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963" y="5910784"/>
            <a:ext cx="5876818" cy="8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0B929F-2BD3-B931-209E-540CAAB7C734}"/>
              </a:ext>
            </a:extLst>
          </p:cNvPr>
          <p:cNvSpPr txBox="1"/>
          <p:nvPr/>
        </p:nvSpPr>
        <p:spPr>
          <a:xfrm>
            <a:off x="1253448" y="1129038"/>
            <a:ext cx="93803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Задание №2. Расположите числа…</a:t>
            </a:r>
            <a:r>
              <a:rPr lang="ru-RU" altLang="ru-RU" sz="2600" dirty="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altLang="ru-RU" sz="2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4CA9B6-F449-2F80-CC3D-5DA48481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09" y="1640864"/>
            <a:ext cx="9667981" cy="10326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FECBEE8-A54C-3A63-10B7-535A8C96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09" y="2861825"/>
            <a:ext cx="9667981" cy="113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748F07-C50A-B403-1161-B0EAE4626AD9}"/>
              </a:ext>
            </a:extLst>
          </p:cNvPr>
          <p:cNvSpPr txBox="1"/>
          <p:nvPr/>
        </p:nvSpPr>
        <p:spPr>
          <a:xfrm>
            <a:off x="1297968" y="4079512"/>
            <a:ext cx="9596061" cy="1581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№3.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Назовите 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три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числа: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меньше, чем -14; -0,5; 0; 6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больше, чем 5; 0; -2,5; -10</a:t>
            </a:r>
            <a:endParaRPr lang="ru-RU" alt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5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4C9BF5E5-7724-57E0-2D41-9728CDD29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928" y="1198652"/>
            <a:ext cx="8839200" cy="10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№4.</a:t>
            </a: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Запишите три целых решения неравенства: </a:t>
            </a:r>
            <a:endParaRPr lang="ru-RU" alt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98954A37-BCC1-4A1C-EA6D-E9C8EAA4B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13975"/>
              </p:ext>
            </p:extLst>
          </p:nvPr>
        </p:nvGraphicFramePr>
        <p:xfrm>
          <a:off x="1181528" y="1725142"/>
          <a:ext cx="9144000" cy="587058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52056431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80576828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740335363"/>
                    </a:ext>
                  </a:extLst>
                </a:gridCol>
              </a:tblGrid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a) с &lt; -4;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б)  y &gt; -4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в)  a &lt; 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ru-RU" alt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62362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6907D8-4EF9-AD43-4193-98465BB0E71C}"/>
              </a:ext>
            </a:extLst>
          </p:cNvPr>
          <p:cNvSpPr txBox="1"/>
          <p:nvPr/>
        </p:nvSpPr>
        <p:spPr>
          <a:xfrm>
            <a:off x="1416121" y="2467942"/>
            <a:ext cx="9359758" cy="1450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№5.</a:t>
            </a: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Между какими соседними целыми числами заключено число?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(результат запишите в виде двойного неравенства):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8644169-945F-269A-8194-0B5093CC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89" y="3918404"/>
            <a:ext cx="40334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-2,5;    2,3;    3,05.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CC967BA-7410-A1DB-3662-EC17BC0E5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66204"/>
              </p:ext>
            </p:extLst>
          </p:nvPr>
        </p:nvGraphicFramePr>
        <p:xfrm>
          <a:off x="1867327" y="4824323"/>
          <a:ext cx="7772400" cy="835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6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56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RU" sz="3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ru-RU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ru-RU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CF52B9-A695-88D3-02C8-D4B3077D55EE}"/>
              </a:ext>
            </a:extLst>
          </p:cNvPr>
          <p:cNvSpPr txBox="1"/>
          <p:nvPr/>
        </p:nvSpPr>
        <p:spPr>
          <a:xfrm>
            <a:off x="1315092" y="1159590"/>
            <a:ext cx="93186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Задание №6. Расположите числа в порядке </a:t>
            </a:r>
            <a:r>
              <a:rPr lang="ru-RU" alt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возрастания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F927F5-76AC-0E1A-6654-A76EB6AE7320}"/>
              </a:ext>
            </a:extLst>
          </p:cNvPr>
          <p:cNvSpPr txBox="1"/>
          <p:nvPr/>
        </p:nvSpPr>
        <p:spPr>
          <a:xfrm>
            <a:off x="1458930" y="1871790"/>
            <a:ext cx="8794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- 8;   2,15;   - 1,05;   - 5,3;   0;    - 0,5;   3,5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77DB5A9E-C503-C1A4-E2C6-4339F3BA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22" y="2874196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   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   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05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   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   0;   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5;   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63DDA6DC-AC64-50CD-700F-E388A8482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22" y="3722464"/>
            <a:ext cx="10058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из учебника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933; №939; №940; №943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1,3)</a:t>
            </a: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alt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90AF25B3-D106-8A7F-D09F-9CA0923A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535" y="4168740"/>
            <a:ext cx="85994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275" y="111260"/>
            <a:ext cx="1142772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933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Расположите в таблице указанные вещества в порядке возрастания температуры их кипения.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3" y="602928"/>
            <a:ext cx="7301553" cy="2768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80501" y="3493960"/>
            <a:ext cx="9867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Ответ: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57172"/>
              </p:ext>
            </p:extLst>
          </p:nvPr>
        </p:nvGraphicFramePr>
        <p:xfrm>
          <a:off x="3493827" y="3862665"/>
          <a:ext cx="5882184" cy="2734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033"/>
                <a:gridCol w="2531440"/>
                <a:gridCol w="2453711"/>
              </a:tblGrid>
              <a:tr h="546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№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п.п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Вещество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Температура, </a:t>
                      </a:r>
                      <a:r>
                        <a:rPr lang="ru-RU" sz="1800" baseline="30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Гелий-4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-268,9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Воздух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-192,0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Аргон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-185,7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Азотная кислота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83,3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Йод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183,0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Алюминий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2 464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Медь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2 567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Железо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2 750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11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8" y="169736"/>
            <a:ext cx="11386782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№936. Найдите все целые значения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при котором верно неравенство: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(Учащиеся выполняют упражнение в тетрадях. Один ученик выполняет на доске комментируя решение)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46993"/>
                  </p:ext>
                </p:extLst>
              </p:nvPr>
            </p:nvGraphicFramePr>
            <p:xfrm>
              <a:off x="1583141" y="1105217"/>
              <a:ext cx="9348716" cy="18944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71749"/>
                    <a:gridCol w="2606722"/>
                    <a:gridCol w="2470245"/>
                  </a:tblGrid>
                  <a:tr h="10101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1) -5,6 ≤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x</a:t>
                          </a: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≤ 2;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2) -0,61 ≤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x </a:t>
                          </a: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&lt; 4;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≤ 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ru-RU" sz="2400" b="1" dirty="0" smtClean="0">
                            <a:solidFill>
                              <a:srgbClr val="FF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x = -5; -4; -3; -2; -1; 0; 1; 2.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    x = 0; 1; 2; 3.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     x = 0</a:t>
                          </a:r>
                          <a:r>
                            <a:rPr lang="en-US" sz="2400" b="1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.</a:t>
                          </a:r>
                          <a:endParaRPr lang="ru-RU" sz="2400" b="1" dirty="0" smtClean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46993"/>
                  </p:ext>
                </p:extLst>
              </p:nvPr>
            </p:nvGraphicFramePr>
            <p:xfrm>
              <a:off x="1583141" y="1105217"/>
              <a:ext cx="9348716" cy="18681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71749"/>
                    <a:gridCol w="2606722"/>
                    <a:gridCol w="2470245"/>
                  </a:tblGrid>
                  <a:tr h="10101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1) -5,6 ≤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x</a:t>
                          </a: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≤ 2;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2) -0,61 ≤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x </a:t>
                          </a:r>
                          <a:r>
                            <a:rPr lang="ru-RU" sz="2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&lt; 4;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78325" t="-9036" r="-985" b="-86145"/>
                          </a:stretch>
                        </a:blipFill>
                      </a:tcPr>
                    </a:tc>
                  </a:tr>
                  <a:tr h="8579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x = -5; -4; -3; -2; -1; 0; 1; 2.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    x = 0; 1; 2; 3.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     x = 0</a:t>
                          </a:r>
                          <a:r>
                            <a:rPr lang="en-US" sz="2400" b="1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.</a:t>
                          </a:r>
                          <a:endParaRPr lang="ru-RU" sz="2400" b="1" dirty="0" smtClean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805218" y="2973352"/>
            <a:ext cx="1138678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№939. Между какими соседними целыми числами лежит на координатной прямой число: (Ответ запишите в виде двойного неравенства)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(Учащиеся выполняют упражнение в тетрадях. Один ученик выполняет на доске комментируя решение)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102011"/>
                  </p:ext>
                </p:extLst>
              </p:nvPr>
            </p:nvGraphicFramePr>
            <p:xfrm>
              <a:off x="1103405" y="4156943"/>
              <a:ext cx="10838386" cy="16800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31446"/>
                    <a:gridCol w="2534187"/>
                    <a:gridCol w="2893326"/>
                    <a:gridCol w="2579427"/>
                  </a:tblGrid>
                  <a:tr h="5733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  <a:effectLst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ru-RU" sz="2400" b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𝟏𝟕</m:t>
                                  </m:r>
                                </m:den>
                              </m:f>
                            </m:oMath>
                          </a14:m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2) -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  <a:effectLst/>
                            </a:rPr>
                            <a:t>8,4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3) 0,45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4) -0,17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95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2060"/>
                              </a:solidFill>
                              <a:effectLst/>
                            </a:rPr>
                            <a:t>5 &lt;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ru-RU" sz="2400" b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 &lt; 6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-9 </a:t>
                          </a:r>
                          <a:r>
                            <a:rPr lang="ru-RU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&lt; -8,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4 </a:t>
                          </a:r>
                          <a:r>
                            <a:rPr lang="ru-RU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&lt; 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-8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0 </a:t>
                          </a:r>
                          <a:r>
                            <a:rPr lang="ru-RU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&lt; 0,45 &lt; 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1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-1 &lt; -0,17 &lt; 0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102011"/>
                  </p:ext>
                </p:extLst>
              </p:nvPr>
            </p:nvGraphicFramePr>
            <p:xfrm>
              <a:off x="1103405" y="4156943"/>
              <a:ext cx="10838386" cy="16537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31446"/>
                    <a:gridCol w="2534187"/>
                    <a:gridCol w="2893326"/>
                    <a:gridCol w="2579427"/>
                  </a:tblGrid>
                  <a:tr h="8579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31" t="-10563" r="-284267" b="-9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2) -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  <a:effectLst/>
                            </a:rPr>
                            <a:t>8,4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3) 0,45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24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4) -0,17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7957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31" t="-119847" r="-284267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-9 </a:t>
                          </a:r>
                          <a:r>
                            <a:rPr lang="ru-RU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&lt; -8,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4 </a:t>
                          </a:r>
                          <a:r>
                            <a:rPr lang="ru-RU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&lt; 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-8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0 </a:t>
                          </a:r>
                          <a:r>
                            <a:rPr lang="ru-RU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&lt; 0,45 &lt; 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1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  <a:effectLst/>
                            </a:rPr>
                            <a:t>-1 &lt; -0,17 &lt; 0</a:t>
                          </a:r>
                          <a:endParaRPr lang="ru-RU" sz="2400" b="1" dirty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385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260" y="696035"/>
            <a:ext cx="1133674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№943. (Работа - устно). Какую цифру можно поставить вместо звёздочки, чтобы получилось верное неравенство: (рассмотреть все возможные случаи)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26133"/>
              </p:ext>
            </p:extLst>
          </p:nvPr>
        </p:nvGraphicFramePr>
        <p:xfrm>
          <a:off x="4681183" y="2729552"/>
          <a:ext cx="3098042" cy="1693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8042"/>
              </a:tblGrid>
              <a:tr h="8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1) -5,03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&lt;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-5</a:t>
                      </a: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,*</a:t>
                      </a:r>
                      <a:r>
                        <a:rPr lang="ru-RU" sz="240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2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C00000"/>
                          </a:solidFill>
                          <a:effectLst/>
                        </a:rPr>
                        <a:t>* = 0</a:t>
                      </a:r>
                      <a:endParaRPr lang="ru-RU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2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4) -2*,09 </a:t>
                      </a: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&lt;</a:t>
                      </a: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</a:rPr>
                        <a:t> -</a:t>
                      </a:r>
                      <a:r>
                        <a:rPr lang="ru-RU" sz="2400" smtClean="0">
                          <a:solidFill>
                            <a:srgbClr val="002060"/>
                          </a:solidFill>
                          <a:effectLst/>
                        </a:rPr>
                        <a:t>27,1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2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* = 8; 9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512146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238</TotalTime>
  <Words>645</Words>
  <Application>Microsoft Office PowerPoint</Application>
  <PresentationFormat>Широкоэкранный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Century Schoolbook</vt:lpstr>
      <vt:lpstr>Franklin Gothic Book</vt:lpstr>
      <vt:lpstr>Times New Roman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Крылова</dc:creator>
  <cp:lastModifiedBy>User</cp:lastModifiedBy>
  <cp:revision>18</cp:revision>
  <dcterms:created xsi:type="dcterms:W3CDTF">2023-11-02T17:22:08Z</dcterms:created>
  <dcterms:modified xsi:type="dcterms:W3CDTF">2023-11-03T10:13:36Z</dcterms:modified>
</cp:coreProperties>
</file>