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1643050"/>
            <a:ext cx="5693418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7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СКУЛЬПТУРА </a:t>
            </a:r>
          </a:p>
          <a:p>
            <a:pPr algn="ctr"/>
            <a:r>
              <a:rPr lang="ru-RU" sz="7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БАРОККО</a:t>
            </a:r>
            <a:endParaRPr lang="ru-RU" sz="7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8c92_bed59cc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4790" y="0"/>
            <a:ext cx="510921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4214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Похищение Прозерпины</a:t>
            </a:r>
            <a:endParaRPr lang="ru-RU" sz="24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0"/>
            <a:ext cx="720946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4214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Похищение Прозерпины</a:t>
            </a:r>
            <a:endParaRPr lang="ru-RU" sz="24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04a8c02f8dca551dac752c4d585b7a7d5aa382a_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214421"/>
            <a:ext cx="8072494" cy="53816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4214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Похищение Прозерпины</a:t>
            </a:r>
            <a:endParaRPr lang="ru-RU" sz="24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0"/>
            <a:ext cx="4214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 ДАВИДА</a:t>
            </a:r>
            <a:endParaRPr lang="ru-RU" sz="32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Florence_-_David_by_Donatello.jpg"/>
          <p:cNvPicPr>
            <a:picLocks noChangeAspect="1"/>
          </p:cNvPicPr>
          <p:nvPr/>
        </p:nvPicPr>
        <p:blipFill>
          <a:blip r:embed="rId2"/>
          <a:srcRect l="24185" r="5459"/>
          <a:stretch>
            <a:fillRect/>
          </a:stretch>
        </p:blipFill>
        <p:spPr>
          <a:xfrm>
            <a:off x="0" y="857232"/>
            <a:ext cx="2285984" cy="4876800"/>
          </a:xfrm>
          <a:prstGeom prst="rect">
            <a:avLst/>
          </a:prstGeom>
        </p:spPr>
      </p:pic>
      <p:pic>
        <p:nvPicPr>
          <p:cNvPr id="5" name="Рисунок 4" descr="p93.jpg"/>
          <p:cNvPicPr>
            <a:picLocks noChangeAspect="1"/>
          </p:cNvPicPr>
          <p:nvPr/>
        </p:nvPicPr>
        <p:blipFill>
          <a:blip r:embed="rId3"/>
          <a:srcRect l="12637" r="6593"/>
          <a:stretch>
            <a:fillRect/>
          </a:stretch>
        </p:blipFill>
        <p:spPr>
          <a:xfrm>
            <a:off x="5429256" y="285728"/>
            <a:ext cx="3500462" cy="5715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282" y="5929330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Донателло</a:t>
            </a:r>
            <a:endParaRPr lang="ru-RU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8860" y="6357958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Микеланджело</a:t>
            </a:r>
            <a:endParaRPr lang="ru-RU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86446" y="6143644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Бернини</a:t>
            </a:r>
            <a:endParaRPr lang="ru-RU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285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4546" y="1142984"/>
            <a:ext cx="3357586" cy="505790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ernini__s_David_by_DesmoGirl.jpg"/>
          <p:cNvPicPr>
            <a:picLocks noChangeAspect="1"/>
          </p:cNvPicPr>
          <p:nvPr/>
        </p:nvPicPr>
        <p:blipFill>
          <a:blip r:embed="rId2"/>
          <a:srcRect l="1562" t="2417" r="1562" b="13992"/>
          <a:stretch>
            <a:fillRect/>
          </a:stretch>
        </p:blipFill>
        <p:spPr>
          <a:xfrm>
            <a:off x="0" y="428604"/>
            <a:ext cx="9144000" cy="47932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00166" y="5643578"/>
            <a:ext cx="5072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Давид</a:t>
            </a:r>
            <a:endParaRPr lang="ru-RU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7059466_tumblr_mh0huvFZ5N1r44a5yo7_12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215968" cy="4000504"/>
          </a:xfrm>
          <a:prstGeom prst="rect">
            <a:avLst/>
          </a:prstGeom>
        </p:spPr>
      </p:pic>
      <p:pic>
        <p:nvPicPr>
          <p:cNvPr id="3" name="Рисунок 2" descr="bernini_david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670617"/>
            <a:ext cx="4357686" cy="61873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2976" y="4857760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Давид</a:t>
            </a:r>
            <a:endParaRPr lang="ru-RU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571612"/>
            <a:ext cx="64294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колоссальном наследии Бернини, кроме архитектурных и скульптурных шедевров, остались живописные и графические работы. Он был постановщиком театральных феерий, автором комедий, </a:t>
            </a:r>
            <a:endParaRPr lang="ru-RU" sz="2400" b="1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декоратором </a:t>
            </a:r>
            <a:r>
              <a:rPr lang="ru-RU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конструктором</a:t>
            </a:r>
            <a:r>
              <a:rPr lang="ru-RU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b="1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428604"/>
            <a:ext cx="692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ОСНОВНЫЕ ЧЕРТЫ:</a:t>
            </a:r>
            <a:endParaRPr lang="ru-RU" sz="28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1285860"/>
            <a:ext cx="778674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>
                  <a:lumMod val="75000"/>
                </a:schemeClr>
              </a:buClr>
              <a:buFont typeface="Wingdings" pitchFamily="2" charset="2"/>
              <a:buChar char=""/>
            </a:pPr>
            <a:r>
              <a:rPr lang="ru-RU" dirty="0" smtClean="0"/>
              <a:t>   </a:t>
            </a:r>
            <a:r>
              <a:rPr lang="ru-RU" sz="2000" b="1" dirty="0" smtClean="0">
                <a:solidFill>
                  <a:schemeClr val="bg1">
                    <a:lumMod val="85000"/>
                  </a:schemeClr>
                </a:solidFill>
              </a:rPr>
              <a:t>В синтезе с архитектурой безоговорочно ей починяется;</a:t>
            </a:r>
          </a:p>
          <a:p>
            <a:pPr>
              <a:buClr>
                <a:schemeClr val="bg1">
                  <a:lumMod val="75000"/>
                </a:schemeClr>
              </a:buClr>
              <a:buFont typeface="Wingdings" pitchFamily="2" charset="2"/>
              <a:buChar char=""/>
            </a:pPr>
            <a:r>
              <a:rPr lang="ru-RU" sz="20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bg1">
                    <a:lumMod val="85000"/>
                  </a:schemeClr>
                </a:solidFill>
              </a:rPr>
              <a:t> Выражение тайного, внутреннего смысла эпохи:  </a:t>
            </a:r>
          </a:p>
          <a:p>
            <a:pPr marL="457200" indent="-457200" algn="ctr">
              <a:buClr>
                <a:schemeClr val="bg1">
                  <a:lumMod val="75000"/>
                </a:schemeClr>
              </a:buClr>
              <a:buFont typeface="+mj-lt"/>
              <a:buAutoNum type="arabicPeriod"/>
            </a:pPr>
            <a:r>
              <a:rPr lang="ru-RU" sz="2000" b="1" dirty="0" smtClean="0">
                <a:solidFill>
                  <a:schemeClr val="bg1">
                    <a:lumMod val="85000"/>
                  </a:schemeClr>
                </a:solidFill>
              </a:rPr>
              <a:t>энергия противостояния</a:t>
            </a:r>
          </a:p>
          <a:p>
            <a:pPr marL="457200" indent="-457200" algn="ctr">
              <a:buClr>
                <a:schemeClr val="bg1">
                  <a:lumMod val="75000"/>
                </a:schemeClr>
              </a:buClr>
              <a:buFont typeface="+mj-lt"/>
              <a:buAutoNum type="arabicPeriod"/>
            </a:pPr>
            <a:r>
              <a:rPr lang="ru-RU" sz="2000" b="1" dirty="0" smtClean="0">
                <a:solidFill>
                  <a:schemeClr val="bg1">
                    <a:lumMod val="85000"/>
                  </a:schemeClr>
                </a:solidFill>
              </a:rPr>
              <a:t>борьба контрастов</a:t>
            </a:r>
          </a:p>
          <a:p>
            <a:pPr marL="457200" indent="-457200">
              <a:buClr>
                <a:schemeClr val="bg1">
                  <a:lumMod val="75000"/>
                </a:schemeClr>
              </a:buClr>
              <a:buFont typeface="Wingdings" pitchFamily="2" charset="2"/>
              <a:buChar char=""/>
            </a:pPr>
            <a:r>
              <a:rPr lang="ru-RU" sz="2000" b="1" dirty="0" smtClean="0">
                <a:solidFill>
                  <a:schemeClr val="bg1">
                    <a:lumMod val="85000"/>
                  </a:schemeClr>
                </a:solidFill>
              </a:rPr>
              <a:t>Сюжеты наполнены драматическим пафосом: силой и торжеством победителя над отчаянием и слабостью побежденного;</a:t>
            </a:r>
          </a:p>
          <a:p>
            <a:pPr marL="457200" indent="-457200">
              <a:buClr>
                <a:schemeClr val="bg1">
                  <a:lumMod val="75000"/>
                </a:schemeClr>
              </a:buClr>
              <a:buFont typeface="Wingdings" pitchFamily="2" charset="2"/>
              <a:buChar char=""/>
            </a:pPr>
            <a:r>
              <a:rPr lang="ru-RU" sz="2000" b="1" dirty="0" smtClean="0">
                <a:solidFill>
                  <a:schemeClr val="bg1">
                    <a:lumMod val="85000"/>
                  </a:schemeClr>
                </a:solidFill>
              </a:rPr>
              <a:t>Популярен мифологический сюжет;</a:t>
            </a:r>
          </a:p>
          <a:p>
            <a:pPr marL="457200" indent="-457200">
              <a:buClr>
                <a:schemeClr val="bg1">
                  <a:lumMod val="75000"/>
                </a:schemeClr>
              </a:buClr>
              <a:buFont typeface="Wingdings" pitchFamily="2" charset="2"/>
              <a:buChar char=""/>
            </a:pPr>
            <a:r>
              <a:rPr lang="ru-RU" sz="2000" b="1" dirty="0" smtClean="0">
                <a:solidFill>
                  <a:schemeClr val="bg1">
                    <a:lumMod val="85000"/>
                  </a:schemeClr>
                </a:solidFill>
              </a:rPr>
              <a:t>До крайней, предельной степени передана объемность и эмоциональная выразительность человеческого тела;</a:t>
            </a:r>
          </a:p>
          <a:p>
            <a:pPr marL="457200" indent="-457200">
              <a:buClr>
                <a:schemeClr val="bg1">
                  <a:lumMod val="75000"/>
                </a:schemeClr>
              </a:buClr>
              <a:buFont typeface="Wingdings" pitchFamily="2" charset="2"/>
              <a:buChar char=""/>
            </a:pPr>
            <a:r>
              <a:rPr lang="ru-RU" sz="2000" b="1" dirty="0" smtClean="0">
                <a:solidFill>
                  <a:schemeClr val="bg1">
                    <a:lumMod val="85000"/>
                  </a:schemeClr>
                </a:solidFill>
              </a:rPr>
              <a:t>Создается ощущение быстротечности мгновения, которое вот-вот закончится за счет резкости движений, внезапности поворотов;</a:t>
            </a:r>
          </a:p>
          <a:p>
            <a:pPr marL="457200" indent="-457200">
              <a:buClr>
                <a:schemeClr val="bg1">
                  <a:lumMod val="75000"/>
                </a:schemeClr>
              </a:buClr>
              <a:buFont typeface="Wingdings" pitchFamily="2" charset="2"/>
              <a:buChar char=""/>
            </a:pPr>
            <a:r>
              <a:rPr lang="ru-RU" sz="2000" b="1" dirty="0" smtClean="0">
                <a:solidFill>
                  <a:schemeClr val="bg1">
                    <a:lumMod val="85000"/>
                  </a:schemeClr>
                </a:solidFill>
              </a:rPr>
              <a:t>Экспрессивность и стремление к украшательству (декоративные элементы, драпировка);</a:t>
            </a:r>
          </a:p>
          <a:p>
            <a:pPr marL="457200" indent="-457200">
              <a:buClr>
                <a:schemeClr val="bg1">
                  <a:lumMod val="75000"/>
                </a:schemeClr>
              </a:buClr>
              <a:buFont typeface="Wingdings" pitchFamily="2" charset="2"/>
              <a:buChar char=""/>
            </a:pPr>
            <a:r>
              <a:rPr lang="ru-RU" sz="2000" b="1" dirty="0" smtClean="0">
                <a:solidFill>
                  <a:schemeClr val="bg1">
                    <a:lumMod val="85000"/>
                  </a:schemeClr>
                </a:solidFill>
              </a:rPr>
              <a:t>Перегруженность элементами</a:t>
            </a:r>
            <a:endParaRPr lang="ru-RU" sz="2000" b="1" dirty="0" smtClean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714348" y="571480"/>
            <a:ext cx="571504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«Я победил мрамор и сделал его гибким, как воск, и этим самым смог до известной степени объединить скульптуру с живописью» </a:t>
            </a:r>
            <a:endParaRPr lang="ru-RU" sz="4000" b="1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endParaRPr lang="ru-RU" sz="4000" b="1" i="1" dirty="0" smtClean="0">
              <a:latin typeface="Times New Roman" pitchFamily="18" charset="0"/>
            </a:endParaRPr>
          </a:p>
          <a:p>
            <a:pPr algn="r"/>
            <a:r>
              <a:rPr lang="ru-RU" sz="4000" b="1" i="1" dirty="0" smtClean="0">
                <a:latin typeface="Times New Roman" pitchFamily="18" charset="0"/>
              </a:rPr>
              <a:t>Лоренцо </a:t>
            </a:r>
            <a:r>
              <a:rPr lang="ru-RU" sz="4000" b="1" i="1" dirty="0">
                <a:latin typeface="Times New Roman" pitchFamily="18" charset="0"/>
              </a:rPr>
              <a:t>Бернини</a:t>
            </a:r>
            <a:endParaRPr lang="ru-RU" sz="40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14290"/>
            <a:ext cx="549881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ЛОРЕНЦО БЕРНИНИ</a:t>
            </a:r>
            <a:endParaRPr lang="ru-RU" sz="4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3" name="Рисунок 2" descr="Gian_Lorenzo_Bernini,_self-portrait,_c16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34" y="1399501"/>
            <a:ext cx="3779827" cy="49154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00034" y="1142984"/>
            <a:ext cx="4071966" cy="132343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Великий </a:t>
            </a:r>
            <a:r>
              <a:rPr lang="ru-RU" sz="20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итальянский архитектор и скульптор, крупнейший представитель римского и всего итальянского </a:t>
            </a:r>
            <a:r>
              <a:rPr lang="ru-RU" sz="20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барокко.</a:t>
            </a:r>
            <a:endParaRPr lang="ru-RU" sz="20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3143248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u="sng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Характерные черты: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 повышенная эмоциональность,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театральность</a:t>
            </a:r>
            <a:r>
              <a:rPr lang="ru-RU" sz="2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, </a:t>
            </a:r>
            <a:endParaRPr lang="ru-RU" sz="2000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активное </a:t>
            </a:r>
            <a:r>
              <a:rPr lang="ru-RU" sz="2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противоборство пространства и массы, </a:t>
            </a:r>
            <a:endParaRPr lang="ru-RU" sz="2000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сочетание </a:t>
            </a:r>
            <a:r>
              <a:rPr lang="ru-RU" sz="2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религиозной аффектации с подчёркнутой чувственностью</a:t>
            </a:r>
            <a:endParaRPr lang="ru-RU" sz="2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83409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4214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Экстаз Святой Терезы</a:t>
            </a:r>
            <a:endParaRPr lang="ru-RU" sz="24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he-ecstasy-of-st-teresa-1652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2" y="428604"/>
            <a:ext cx="5143504" cy="60087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286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Экстаз Святой Терезы</a:t>
            </a:r>
            <a:endParaRPr lang="ru-RU" sz="24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 txBox="1">
            <a:spLocks/>
          </p:cNvSpPr>
          <p:nvPr/>
        </p:nvSpPr>
        <p:spPr>
          <a:xfrm>
            <a:off x="1" y="642918"/>
            <a:ext cx="3571868" cy="5857916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  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алтарная группа в капелле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Корнаро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римской церкви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Санта-Мария-делла-Витториа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созданная в 1645—1652 г.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000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(композиция , где парящие на облаке фигуры святой и ангела сияют нестерпимой белизной среди колонн цветного мрамора, на фоне бронзового фронтона, серого туфа и позолоченных лучей, испускающих мистический свет, отражая лучи солнца из невидимого зрителю окна).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4214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Экстаз Святой Терезы</a:t>
            </a:r>
            <a:endParaRPr lang="ru-RU" sz="24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lm_shot000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736"/>
            <a:ext cx="9155938" cy="54292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4214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Экстаз Святой Терезы</a:t>
            </a:r>
            <a:endParaRPr lang="ru-RU" sz="24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4214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Экстаз Святой Терезы</a:t>
            </a:r>
            <a:endParaRPr lang="ru-RU" sz="24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tereza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642918"/>
            <a:ext cx="6294446" cy="604266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269</Words>
  <PresentationFormat>Экран (4:3)</PresentationFormat>
  <Paragraphs>42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georika</dc:creator>
  <cp:lastModifiedBy>user</cp:lastModifiedBy>
  <cp:revision>7</cp:revision>
  <dcterms:created xsi:type="dcterms:W3CDTF">2013-10-24T16:17:36Z</dcterms:created>
  <dcterms:modified xsi:type="dcterms:W3CDTF">2013-10-24T17:24:42Z</dcterms:modified>
</cp:coreProperties>
</file>