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8" r:id="rId11"/>
    <p:sldId id="283" r:id="rId12"/>
    <p:sldId id="281" r:id="rId13"/>
    <p:sldId id="273" r:id="rId14"/>
    <p:sldId id="274" r:id="rId15"/>
    <p:sldId id="282" r:id="rId16"/>
    <p:sldId id="269" r:id="rId17"/>
    <p:sldId id="266" r:id="rId18"/>
    <p:sldId id="267" r:id="rId19"/>
    <p:sldId id="279" r:id="rId20"/>
    <p:sldId id="276" r:id="rId21"/>
    <p:sldId id="272" r:id="rId22"/>
    <p:sldId id="268" r:id="rId23"/>
    <p:sldId id="284" r:id="rId24"/>
    <p:sldId id="265" r:id="rId25"/>
    <p:sldId id="277" r:id="rId26"/>
    <p:sldId id="275" r:id="rId27"/>
    <p:sldId id="280" r:id="rId28"/>
    <p:sldId id="270" r:id="rId29"/>
    <p:sldId id="27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5864" y="2000240"/>
            <a:ext cx="48508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БАРОККО</a:t>
            </a:r>
            <a:endParaRPr lang="ru-RU" sz="8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Доменико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Фонтан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1669"/>
            <a:ext cx="2714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Доменико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Фонтан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4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Церкви Санта Мария ин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Монтесанто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Санта Мария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Мираколи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Райнальди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918" y="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четырех рек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918" y="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Навона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четырех рек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21429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Мавра.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214290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Нептуна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четырех рек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21429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Фонтан четырех рек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Св. Петра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Исторические 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предпосылки возникновения</a:t>
            </a:r>
            <a:r>
              <a:rPr lang="ru-RU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:</a:t>
            </a:r>
            <a:endParaRPr lang="ru-RU" sz="32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305342"/>
            <a:ext cx="8286808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 борьба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феодальных и капиталистических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отношений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централизация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государственной власти и образование национальных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государств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 неравномерность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развития  : </a:t>
            </a:r>
          </a:p>
          <a:p>
            <a:pPr marL="9906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Голландии уже сложились буржуазные отношения;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9906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Англии — буржуазная революция;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9906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во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Франции — расцвет абсолютизма;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9906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Италии — контрреформация; 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  <a:p>
            <a:pPr marL="9906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70000"/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в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Германии сохраняется феодальная раздробленность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Св. Петра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Св. Петра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0826" y="21429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Колоннада Площади Св. Петра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Бернини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rock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57962" cy="5357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Площади Св. Петра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Св. Петра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Ватикан</a:t>
            </a:r>
            <a:endParaRPr lang="ru-RU" sz="2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Иль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Джезу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Джакомо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918" y="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Инассио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Джакомо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н Карло алле Куарте Фонта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2714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 Карло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алле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Куарте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Фонтане.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арромини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4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Палаццо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Берберини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Мадерна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Л. Бернини, Ф.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Барромини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34670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Палаццо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Берберини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Мадерна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Л. Бернини, Ф.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Барромини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</a:t>
            </a:r>
            <a:r>
              <a:rPr kumimoji="1"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ереход </a:t>
            </a:r>
            <a:endParaRPr kumimoji="1" lang="ru-RU" sz="30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kumimoji="1"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 </a:t>
            </a:r>
            <a:r>
              <a:rPr kumimoji="1"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эпохи Возрождения (XIV-XVI вв.) </a:t>
            </a:r>
            <a:endParaRPr kumimoji="1" lang="ru-RU" sz="30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kumimoji="1"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 </a:t>
            </a:r>
            <a:r>
              <a:rPr kumimoji="1" lang="ru-RU" sz="3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эпохе Просвещения (XVIII в.)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14282" y="2428868"/>
            <a:ext cx="86868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Раскол церкви на протестантов и католиков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Борьба религиозного и светского начал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Развитие  науки: </a:t>
            </a:r>
          </a:p>
          <a:p>
            <a:pPr marL="1076325" marR="0" lvl="0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географическое познание Земли,  </a:t>
            </a:r>
          </a:p>
          <a:p>
            <a:pPr marL="1076325" marR="0" lvl="0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развитие оптики, </a:t>
            </a:r>
          </a:p>
          <a:p>
            <a:pPr marL="1076325" marR="0" lvl="0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законы преломления света Декарта, </a:t>
            </a:r>
          </a:p>
          <a:p>
            <a:pPr marL="1076325" marR="0" lvl="0" indent="-4429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разложение спектра цвета Ньютоном, имеющие большое значение для живописи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Барокко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–  это стиль европейского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искусства и архитектуры XVII  – 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XVIII веков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endParaRPr lang="ru-RU" sz="24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сформировался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Италии. </a:t>
            </a:r>
            <a:endParaRPr lang="ru-RU" sz="2400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Термин 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«барокко» восходит  к  португальскому  слову,  означающему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уродливую жемчужину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 </a:t>
            </a:r>
          </a:p>
          <a:p>
            <a:pPr marL="342900" lvl="0" indent="-342900" algn="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charset="0"/>
            </a:endParaRPr>
          </a:p>
          <a:p>
            <a:pPr marL="342900" lvl="0" indent="-34290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Три </a:t>
            </a:r>
            <a:r>
              <a:rPr lang="ru-RU" sz="24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фактора возникновения барокко: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Величие Королевских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дворов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Притязание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католической церкви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 на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всеобщую духовную </a:t>
            </a: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власть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charset="0"/>
              </a:rPr>
              <a:t>Любовь к театральности и церемониям</a:t>
            </a:r>
            <a:endParaRPr lang="ru-RU" sz="2400" dirty="0">
              <a:solidFill>
                <a:schemeClr val="accent6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574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Специфические черты барокко:</a:t>
            </a:r>
            <a:endParaRPr lang="ru-RU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1142984"/>
            <a:ext cx="8758268" cy="52864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тематика мученичества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повышенная эмоциональность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большое значение иррациональных эффектов, элементов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яркая контрастность, эмоциональность образов;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динамизм (“мир барокко — мир, в котором нет покоя” Бунин)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тяготение к обобщающим и связывающим формам:  </a:t>
            </a:r>
          </a:p>
          <a:p>
            <a:pPr marL="811213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архитектуре: овал в линии здания; </a:t>
            </a:r>
          </a:p>
          <a:p>
            <a:pPr marL="811213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архитектурные ансамбли; </a:t>
            </a:r>
          </a:p>
          <a:p>
            <a:pPr marL="811213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живописи — отказ от прямолинейной перспективы, подчеркивание “бесконечности” пространства; </a:t>
            </a:r>
          </a:p>
          <a:p>
            <a:pPr marL="811213" marR="0" lvl="0" indent="-2809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музыке — создание циклических форм (соната, концерт),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многочастных произведений (опера)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85720" y="1214422"/>
            <a:ext cx="8686800" cy="21431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Tx/>
              <a:buFont typeface="Wingdings 2" pitchFamily="18" charset="2"/>
              <a:buChar char="d"/>
              <a:tabLst/>
              <a:defRPr/>
            </a:pP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</a:t>
            </a:r>
            <a:r>
              <a:rPr kumimoji="0" lang="ru-RU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асто</a:t>
            </a: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встречаются развернутые масштабные колоннады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изобилие скульптуры на фасадах и в интерьерах,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купола приобретают сложные формы, часто они многоярусны, как у собора Св. Петра в Риме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40000"/>
                  <a:lumOff val="60000"/>
                </a:schemeClr>
              </a:buClr>
              <a:buSzTx/>
              <a:buFont typeface="Wingdings 2" pitchFamily="18" charset="2"/>
              <a:buChar char="d"/>
              <a:tabLst/>
              <a:defRPr/>
            </a:pPr>
            <a:r>
              <a:rPr kumimoji="0" lang="ru-RU" sz="2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характерные детали барокко —атлант, кариатида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7431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4F81BD"/>
              </a:buClr>
              <a:buSzPct val="70000"/>
              <a:defRPr/>
            </a:pP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Специфические черты барокко:</a:t>
            </a:r>
            <a:endParaRPr lang="ru-RU" sz="32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572560" cy="61381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86280"/>
                <a:gridCol w="4286280"/>
              </a:tblGrid>
              <a:tr h="849879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22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конфликт эпохи, дух противоречий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Драматизм, конфликт добра и зла, мистика</a:t>
                      </a:r>
                      <a:endParaRPr lang="ru-RU" dirty="0"/>
                    </a:p>
                  </a:txBody>
                  <a:tcPr/>
                </a:tc>
              </a:tr>
              <a:tr h="988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человек в искусстве барокко – это личность со сложным миром переживаний и чувств,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Передача эмоций, накал страстей,</a:t>
                      </a:r>
                    </a:p>
                    <a:p>
                      <a:pPr algn="ctr"/>
                      <a:r>
                        <a:rPr lang="ru-RU" dirty="0" smtClean="0"/>
                        <a:t>Преувеличенная детализация, сложность формы, контраст, иллюзии.</a:t>
                      </a:r>
                      <a:endParaRPr lang="ru-RU" dirty="0"/>
                    </a:p>
                  </a:txBody>
                  <a:tcPr/>
                </a:tc>
              </a:tr>
              <a:tr h="8402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водовороте событий, в постоянно изменяющемся мире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Динамизм, бурное движение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029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Человек постоянно сталкивался с проблемой выбора (безграничность жизни- опасности, неизбежность смерти)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Популярны темы мучений и страданий человека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856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Ренессансное наследие давало жизнеутверждающий характер, оптимизм.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Энергичность</a:t>
                      </a:r>
                    </a:p>
                    <a:p>
                      <a:pPr algn="ctr"/>
                      <a:r>
                        <a:rPr lang="ru-RU" dirty="0" smtClean="0"/>
                        <a:t>Последовательное развитие всех видов искусства, синтез                                            (маньеризм – это кризис,                                          а барокко – новая жизнь)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072066" y="428604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ГЛАВНЫЕ ТЕМЫ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                     ИСКУССТВА БАРОККО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860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ЧЕРТЫ ЭПОХИ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«роскоши и смятения»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86248" y="1571612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6248" y="6000768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86248" y="4214818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86248" y="328612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6248" y="2571744"/>
            <a:ext cx="42862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643050"/>
            <a:ext cx="695216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АРХИТЕКТУРА</a:t>
            </a:r>
          </a:p>
          <a:p>
            <a:pPr algn="ctr"/>
            <a:r>
              <a:rPr lang="ru-RU" sz="8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БАРОККО</a:t>
            </a:r>
            <a:endParaRPr lang="ru-RU" sz="8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полное выражение барокко нашло в архитектуре Рима в конце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– 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Значительное достижение архитектуры – разработка новых принципов градостроительства:</a:t>
            </a:r>
          </a:p>
          <a:p>
            <a:pPr marL="987425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композицию включается не только примыкающее к зданию пространство, но и улица;</a:t>
            </a:r>
          </a:p>
          <a:p>
            <a:pPr marL="987425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начало и завершение улиц обозначено площадями или эффектными скульптурными акцентами – обелисками, колоннами, фонтанами;</a:t>
            </a:r>
          </a:p>
          <a:p>
            <a:pPr marL="987425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фонтаны – композиционное средоточие архитектурных ансамблей;</a:t>
            </a:r>
          </a:p>
          <a:p>
            <a:pPr marL="987425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главный принцип ансамблей – строгая симметрия осевых построений;</a:t>
            </a:r>
          </a:p>
          <a:p>
            <a:pPr marL="987425" indent="-45720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пространство и застройка площади  подчинены одному сооружению;</a:t>
            </a:r>
            <a:endParaRPr lang="ru-RU" sz="2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636</Words>
  <Application>Microsoft Office PowerPoint</Application>
  <PresentationFormat>Экран (4:3)</PresentationFormat>
  <Paragraphs>115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Костян</cp:lastModifiedBy>
  <cp:revision>18</cp:revision>
  <dcterms:modified xsi:type="dcterms:W3CDTF">2013-10-10T22:19:21Z</dcterms:modified>
</cp:coreProperties>
</file>